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8" r:id="rId33"/>
    <p:sldId id="289" r:id="rId34"/>
    <p:sldId id="290" r:id="rId35"/>
    <p:sldId id="291" r:id="rId36"/>
    <p:sldId id="292" r:id="rId37"/>
    <p:sldId id="293" r:id="rId38"/>
    <p:sldId id="294" r:id="rId39"/>
    <p:sldId id="295" r:id="rId40"/>
    <p:sldId id="296" r:id="rId41"/>
    <p:sldId id="298" r:id="rId42"/>
    <p:sldId id="299" r:id="rId43"/>
    <p:sldId id="300" r:id="rId44"/>
    <p:sldId id="301"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9" r:id="rId71"/>
    <p:sldId id="330" r:id="rId72"/>
    <p:sldId id="331" r:id="rId73"/>
    <p:sldId id="332" r:id="rId74"/>
    <p:sldId id="333" r:id="rId75"/>
    <p:sldId id="334" r:id="rId76"/>
    <p:sldId id="335" r:id="rId77"/>
    <p:sldId id="336" r:id="rId78"/>
    <p:sldId id="337" r:id="rId79"/>
  </p:sldIdLst>
  <p:sldSz cx="9144000" cy="6858000" type="screen4x3"/>
  <p:notesSz cx="9144000" cy="6858000"/>
  <p:embeddedFontLst>
    <p:embeddedFont>
      <p:font typeface="NIKMHC+TimesNewRoman,Bold"/>
      <p:regular r:id="rId81"/>
    </p:embeddedFont>
    <p:embeddedFont>
      <p:font typeface="MBFIKR+Times-Roman"/>
      <p:regular r:id="rId82"/>
    </p:embeddedFont>
    <p:embeddedFont>
      <p:font typeface="BIIBQK+TimesNewRoman"/>
      <p:regular r:id="rId83"/>
    </p:embeddedFont>
    <p:embeddedFont>
      <p:font typeface="VUPCBE+Times-BoldItalic"/>
      <p:regular r:id="rId84"/>
    </p:embeddedFont>
    <p:embeddedFont>
      <p:font typeface="Calibri" pitchFamily="34" charset="0"/>
      <p:regular r:id="rId85"/>
      <p:bold r:id="rId86"/>
      <p:italic r:id="rId87"/>
      <p:boldItalic r:id="rId88"/>
    </p:embeddedFont>
    <p:embeddedFont>
      <p:font typeface="QLETWW+Times-Bold"/>
      <p:regular r:id="rId8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234" y="187"/>
      </p:cViewPr>
      <p:guideLst>
        <p:guide orient="horz" pos="3168"/>
        <p:guide pos="2448"/>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font" Target="fonts/font4.fntdata"/><Relationship Id="rId89" Type="http://schemas.openxmlformats.org/officeDocument/2006/relationships/font" Target="fonts/font9.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font" Target="fonts/font7.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2.fntdata"/><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font" Target="fonts/font5.fntdata"/><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3.fntdata"/><Relationship Id="rId88" Type="http://schemas.openxmlformats.org/officeDocument/2006/relationships/font" Target="fonts/font8.fntdata"/><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1.fntdata"/><Relationship Id="rId86"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sr-Cyrl-RS"/>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E8D27522-5EC4-42F8-9E37-09BF1521C72C}" type="datetimeFigureOut">
              <a:rPr lang="en-US" smtClean="0"/>
              <a:t>9/10/2023</a:t>
            </a:fld>
            <a:endParaRPr lang="sr-Cyrl-R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sr-Cyrl-R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sr-Cyrl-RS"/>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FE346DDC-2F46-4314-9D1D-50C49ADA0F58}" type="slidenum">
              <a:rPr lang="sr-Cyrl-RS" smtClean="0"/>
              <a:t>‹#›</a:t>
            </a:fld>
            <a:endParaRPr lang="sr-Cyrl-RS"/>
          </a:p>
        </p:txBody>
      </p:sp>
    </p:spTree>
    <p:extLst>
      <p:ext uri="{BB962C8B-B14F-4D97-AF65-F5344CB8AC3E}">
        <p14:creationId xmlns:p14="http://schemas.microsoft.com/office/powerpoint/2010/main" val="2922707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sr-Cyrl-RS" dirty="0"/>
          </a:p>
        </p:txBody>
      </p:sp>
      <p:sp>
        <p:nvSpPr>
          <p:cNvPr id="4" name="Slide Number Placeholder 3"/>
          <p:cNvSpPr>
            <a:spLocks noGrp="1"/>
          </p:cNvSpPr>
          <p:nvPr>
            <p:ph type="sldNum" sz="quarter" idx="10"/>
          </p:nvPr>
        </p:nvSpPr>
        <p:spPr/>
        <p:txBody>
          <a:bodyPr/>
          <a:lstStyle/>
          <a:p>
            <a:fld id="{FE346DDC-2F46-4314-9D1D-50C49ADA0F58}" type="slidenum">
              <a:rPr lang="sr-Cyrl-RS" smtClean="0"/>
              <a:t>15</a:t>
            </a:fld>
            <a:endParaRPr lang="sr-Cyrl-R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smtClean="0"/>
              <a:t>Title</a:t>
            </a:r>
            <a:endParaRPr lang="en-US"/>
          </a:p>
        </p:txBody>
      </p:sp>
      <p:sp>
        <p:nvSpPr>
          <p:cNvPr id="3" name="Text 2"/>
          <p:cNvSpPr>
            <a:spLocks noGrp="1"/>
          </p:cNvSpPr>
          <p:nvPr>
            <p:ph type="body" idx="1"/>
          </p:nvPr>
        </p:nvSpPr>
        <p:spPr/>
        <p:txBody>
          <a:bodyPr/>
          <a:lstStyle/>
          <a:p>
            <a:pPr lvl="0"/>
            <a:r>
              <a:rPr lang="en-US" smtClean="0"/>
              <a:t>Text</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3"/>
          <p:cNvSpPr>
            <a:spLocks noGrp="1"/>
          </p:cNvSpPr>
          <p:nvPr>
            <p:ph type="dt" sz="half" idx="10"/>
          </p:nvPr>
        </p:nvSpPr>
        <p:spPr/>
        <p:txBody>
          <a:bodyPr/>
          <a:lstStyle/>
          <a:p>
            <a:fld id="{C16525B2-4347-4F72-BAF7-76B19438D329}" type="datetimeFigureOut">
              <a:rPr lang="en-US" smtClean="0"/>
              <a:pPr/>
              <a:t>9/10/2023</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7063" cy="53467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77666" y="9944862"/>
            <a:ext cx="1737264" cy="53467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9/10/2023</a:t>
            </a:fld>
            <a:endParaRPr lang="en-US"/>
          </a:p>
        </p:txBody>
      </p:sp>
      <p:sp>
        <p:nvSpPr>
          <p:cNvPr id="6" name="Holder 6"/>
          <p:cNvSpPr>
            <a:spLocks noGrp="1"/>
          </p:cNvSpPr>
          <p:nvPr>
            <p:ph type="sldNum" sz="quarter" idx="7"/>
          </p:nvPr>
        </p:nvSpPr>
        <p:spPr>
          <a:xfrm>
            <a:off x="5438394" y="9944862"/>
            <a:ext cx="1737264" cy="53467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589025" y="4009794"/>
            <a:ext cx="6952355" cy="525785"/>
          </a:xfrm>
          <a:prstGeom prst="rect">
            <a:avLst/>
          </a:prstGeom>
        </p:spPr>
        <p:txBody>
          <a:bodyPr vert="horz" wrap="square" lIns="0" tIns="0" rIns="0" bIns="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nSpc>
                <a:spcPts val="4147"/>
              </a:lnSpc>
            </a:pPr>
            <a:r>
              <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NIKMHC+TimesNewRoman,Bold"/>
              </a:rPr>
              <a:t>   </a:t>
            </a:r>
            <a:r>
              <a:rPr lang="en-US" sz="40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Pathophysiology</a:t>
            </a:r>
            <a:r>
              <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of aging</a:t>
            </a:r>
            <a:endParaRPr sz="4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NIKMHC+TimesNewRoman,Bold"/>
              <a:cs typeface="NIKMHC+TimesNewRoman,Bold"/>
            </a:endParaRPr>
          </a:p>
        </p:txBody>
      </p:sp>
      <p:sp>
        <p:nvSpPr>
          <p:cNvPr id="4" name="object 4"/>
          <p:cNvSpPr txBox="1"/>
          <p:nvPr/>
        </p:nvSpPr>
        <p:spPr>
          <a:xfrm>
            <a:off x="2286000" y="5181600"/>
            <a:ext cx="5486400" cy="281295"/>
          </a:xfrm>
          <a:prstGeom prst="rect">
            <a:avLst/>
          </a:prstGeom>
        </p:spPr>
        <p:txBody>
          <a:bodyPr vert="horz" wrap="square" lIns="0" tIns="0" rIns="0" bIns="0" rtlCol="0">
            <a:spAutoFit/>
          </a:bodyPr>
          <a:lstStyle/>
          <a:p>
            <a:pPr marL="534038" marR="0">
              <a:lnSpc>
                <a:spcPts val="2112"/>
              </a:lnSpc>
              <a:spcBef>
                <a:spcPts val="0"/>
              </a:spcBef>
              <a:spcAft>
                <a:spcPts val="0"/>
              </a:spcAft>
            </a:pPr>
            <a:r>
              <a:rPr lang="en-US" sz="2400" dirty="0" smtClean="0"/>
              <a:t>   </a:t>
            </a:r>
            <a:endParaRPr sz="2050" spc="-10" dirty="0">
              <a:solidFill>
                <a:srgbClr val="000000"/>
              </a:solidFill>
              <a:latin typeface="NIKMHC+TimesNewRoman,Bold"/>
              <a:cs typeface="NIKMHC+TimesNewRoman,Bold"/>
            </a:endParaRPr>
          </a:p>
        </p:txBody>
      </p:sp>
    </p:spTree>
  </p:cSld>
  <p:clrMapOvr>
    <a:masterClrMapping/>
  </p:clrMapOvr>
  <p:transition advTm="3654"/>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978849" y="595396"/>
            <a:ext cx="8263467" cy="539763"/>
          </a:xfrm>
          <a:prstGeom prst="rect">
            <a:avLst/>
          </a:prstGeom>
        </p:spPr>
        <p:txBody>
          <a:bodyPr vert="horz" wrap="square" lIns="0" tIns="0" rIns="0" bIns="0" rtlCol="0">
            <a:spAutoFit/>
          </a:bodyPr>
          <a:lstStyle/>
          <a:p>
            <a:pPr>
              <a:lnSpc>
                <a:spcPts val="4147"/>
              </a:lnSpc>
            </a:pPr>
            <a:r>
              <a:rPr lang="en-US" sz="4400" dirty="0" smtClean="0">
                <a:solidFill>
                  <a:srgbClr val="C00000"/>
                </a:solidFill>
                <a:latin typeface="Times New Roman" pitchFamily="18" charset="0"/>
                <a:cs typeface="Times New Roman" pitchFamily="18" charset="0"/>
              </a:rPr>
              <a:t>Chronological categories of the old</a:t>
            </a:r>
            <a:endParaRPr sz="4400" dirty="0">
              <a:solidFill>
                <a:srgbClr val="C00000"/>
              </a:solidFill>
              <a:latin typeface="Times New Roman" pitchFamily="18" charset="0"/>
              <a:cs typeface="Times New Roman" pitchFamily="18" charset="0"/>
            </a:endParaRPr>
          </a:p>
        </p:txBody>
      </p:sp>
      <p:sp>
        <p:nvSpPr>
          <p:cNvPr id="4" name="object 4"/>
          <p:cNvSpPr txBox="1"/>
          <p:nvPr/>
        </p:nvSpPr>
        <p:spPr>
          <a:xfrm>
            <a:off x="549253" y="1695904"/>
            <a:ext cx="5983974" cy="1115690"/>
          </a:xfrm>
          <a:prstGeom prst="rect">
            <a:avLst/>
          </a:prstGeom>
        </p:spPr>
        <p:txBody>
          <a:bodyPr vert="horz" wrap="square" lIns="0" tIns="0" rIns="0" bIns="0" rtlCol="0">
            <a:spAutoFit/>
          </a:bodyPr>
          <a:lstStyle/>
          <a:p>
            <a:pPr marL="9" marR="0">
              <a:lnSpc>
                <a:spcPts val="2896"/>
              </a:lnSpc>
              <a:spcBef>
                <a:spcPts val="0"/>
              </a:spcBef>
              <a:spcAft>
                <a:spcPts val="0"/>
              </a:spcAft>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Younger old (65-74 years old) </a:t>
            </a:r>
            <a:endParaRPr lang="sr-Latn-RS" sz="2800" dirty="0" smtClean="0">
              <a:latin typeface="Times New Roman" pitchFamily="18" charset="0"/>
              <a:cs typeface="Times New Roman" pitchFamily="18" charset="0"/>
            </a:endParaRPr>
          </a:p>
          <a:p>
            <a:pPr marL="9" marR="0">
              <a:lnSpc>
                <a:spcPts val="2896"/>
              </a:lnSpc>
              <a:spcBef>
                <a:spcPts val="0"/>
              </a:spcBef>
              <a:spcAft>
                <a:spcPts val="0"/>
              </a:spcAft>
            </a:pPr>
            <a:r>
              <a:rPr lang="en-US" sz="2800" dirty="0" smtClean="0">
                <a:latin typeface="Times New Roman" pitchFamily="18" charset="0"/>
                <a:cs typeface="Times New Roman" pitchFamily="18" charset="0"/>
              </a:rPr>
              <a:t>• Middle-aged (75 to 84 years old) </a:t>
            </a:r>
            <a:endParaRPr lang="sr-Latn-RS" sz="2800" dirty="0" smtClean="0">
              <a:latin typeface="Times New Roman" pitchFamily="18" charset="0"/>
              <a:cs typeface="Times New Roman" pitchFamily="18" charset="0"/>
            </a:endParaRPr>
          </a:p>
          <a:p>
            <a:pPr marL="9" marR="0">
              <a:lnSpc>
                <a:spcPts val="2896"/>
              </a:lnSpc>
              <a:spcBef>
                <a:spcPts val="0"/>
              </a:spcBef>
              <a:spcAft>
                <a:spcPts val="0"/>
              </a:spcAft>
            </a:pPr>
            <a:r>
              <a:rPr lang="en-US" sz="2800" dirty="0" smtClean="0">
                <a:latin typeface="Times New Roman" pitchFamily="18" charset="0"/>
                <a:cs typeface="Times New Roman" pitchFamily="18" charset="0"/>
              </a:rPr>
              <a:t>• Elderly old (over 85 years old)</a:t>
            </a:r>
            <a:r>
              <a:rPr sz="2800" spc="150" smtClean="0">
                <a:solidFill>
                  <a:srgbClr val="000000"/>
                </a:solidFill>
                <a:latin typeface="Times New Roman" pitchFamily="18" charset="0"/>
                <a:cs typeface="Times New Roman" pitchFamily="18" charset="0"/>
              </a:rPr>
              <a:t> </a:t>
            </a:r>
            <a:endParaRPr sz="2800" spc="-43" dirty="0">
              <a:solidFill>
                <a:srgbClr val="000000"/>
              </a:solidFill>
              <a:latin typeface="Times New Roman" pitchFamily="18" charset="0"/>
              <a:cs typeface="Times New Roman" pitchFamily="18" charset="0"/>
            </a:endParaRPr>
          </a:p>
        </p:txBody>
      </p:sp>
    </p:spTree>
  </p:cSld>
  <p:clrMapOvr>
    <a:masterClrMapping/>
  </p:clrMapOvr>
  <p:transition advTm="15214"/>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093470" y="595396"/>
            <a:ext cx="7987365" cy="525785"/>
          </a:xfrm>
          <a:prstGeom prst="rect">
            <a:avLst/>
          </a:prstGeom>
        </p:spPr>
        <p:txBody>
          <a:bodyPr vert="horz" wrap="square" lIns="0" tIns="0" rIns="0" bIns="0" rtlCol="0">
            <a:spAutoFit/>
          </a:bodyPr>
          <a:lstStyle/>
          <a:p>
            <a:pPr>
              <a:lnSpc>
                <a:spcPts val="4147"/>
              </a:lnSpc>
            </a:pPr>
            <a:r>
              <a:rPr lang="en-US" sz="4000" dirty="0" smtClean="0">
                <a:solidFill>
                  <a:srgbClr val="C00000"/>
                </a:solidFill>
                <a:latin typeface="Times New Roman" pitchFamily="18" charset="0"/>
                <a:cs typeface="Times New Roman" pitchFamily="18" charset="0"/>
              </a:rPr>
              <a:t>Longest life expectancy in the world</a:t>
            </a:r>
            <a:r>
              <a:rPr lang="en-US" sz="4000" dirty="0" smtClean="0">
                <a:latin typeface="Times New Roman" pitchFamily="18" charset="0"/>
                <a:cs typeface="Times New Roman" pitchFamily="18" charset="0"/>
              </a:rPr>
              <a:t>:</a:t>
            </a:r>
            <a:endParaRPr sz="4000" dirty="0">
              <a:solidFill>
                <a:srgbClr val="CC0000"/>
              </a:solidFill>
              <a:latin typeface="Times New Roman" pitchFamily="18" charset="0"/>
              <a:cs typeface="Times New Roman" pitchFamily="18" charset="0"/>
            </a:endParaRPr>
          </a:p>
        </p:txBody>
      </p:sp>
      <p:sp>
        <p:nvSpPr>
          <p:cNvPr id="4" name="object 4"/>
          <p:cNvSpPr txBox="1"/>
          <p:nvPr/>
        </p:nvSpPr>
        <p:spPr>
          <a:xfrm>
            <a:off x="549262" y="1695904"/>
            <a:ext cx="6446426" cy="4090863"/>
          </a:xfrm>
          <a:prstGeom prst="rect">
            <a:avLst/>
          </a:prstGeom>
        </p:spPr>
        <p:txBody>
          <a:bodyPr vert="horz" wrap="square" lIns="0" tIns="0" rIns="0" bIns="0" rtlCol="0">
            <a:spAutoFit/>
          </a:bodyPr>
          <a:lstStyle/>
          <a:p>
            <a:pPr>
              <a:lnSpc>
                <a:spcPts val="2896"/>
              </a:lnSpc>
            </a:pPr>
            <a:r>
              <a:rPr sz="2800">
                <a:solidFill>
                  <a:srgbClr val="000000"/>
                </a:solidFill>
                <a:latin typeface="Times New Roman" pitchFamily="18" charset="0"/>
                <a:cs typeface="Times New Roman" pitchFamily="18" charset="0"/>
              </a:rPr>
              <a:t>•</a:t>
            </a:r>
            <a:r>
              <a:rPr sz="2800" spc="1022">
                <a:solidFill>
                  <a:srgbClr val="00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South Korea (average age 90)</a:t>
            </a:r>
            <a:endParaRPr lang="sr-Latn-RS" sz="2800" dirty="0" smtClean="0">
              <a:latin typeface="Times New Roman" pitchFamily="18" charset="0"/>
              <a:cs typeface="Times New Roman" pitchFamily="18" charset="0"/>
            </a:endParaRPr>
          </a:p>
          <a:p>
            <a:pPr>
              <a:lnSpc>
                <a:spcPts val="2896"/>
              </a:lnSpc>
            </a:pPr>
            <a:endParaRPr lang="sr-Latn-RS" sz="2800" dirty="0" smtClean="0">
              <a:latin typeface="Times New Roman" pitchFamily="18" charset="0"/>
              <a:cs typeface="Times New Roman" pitchFamily="18" charset="0"/>
            </a:endParaRPr>
          </a:p>
          <a:p>
            <a:pPr>
              <a:lnSpc>
                <a:spcPts val="2896"/>
              </a:lnSpc>
            </a:pPr>
            <a:r>
              <a:rPr lang="en-US" sz="2800" dirty="0" smtClean="0">
                <a:latin typeface="Times New Roman" pitchFamily="18" charset="0"/>
                <a:cs typeface="Times New Roman" pitchFamily="18" charset="0"/>
              </a:rPr>
              <a:t>• Singapore (83.1 years on average)</a:t>
            </a:r>
            <a:endParaRPr lang="sr-Latn-RS" sz="2800" dirty="0" smtClean="0">
              <a:latin typeface="Times New Roman" pitchFamily="18" charset="0"/>
              <a:cs typeface="Times New Roman" pitchFamily="18" charset="0"/>
            </a:endParaRPr>
          </a:p>
          <a:p>
            <a:pPr>
              <a:lnSpc>
                <a:spcPts val="2896"/>
              </a:lnSpc>
            </a:pPr>
            <a:r>
              <a:rPr lang="en-US" sz="2800" dirty="0" smtClean="0">
                <a:latin typeface="Times New Roman" pitchFamily="18" charset="0"/>
                <a:cs typeface="Times New Roman" pitchFamily="18" charset="0"/>
              </a:rPr>
              <a:t>• Japan (average age 83)</a:t>
            </a:r>
            <a:endParaRPr lang="sr-Latn-RS" sz="2800" dirty="0" smtClean="0">
              <a:latin typeface="Times New Roman" pitchFamily="18" charset="0"/>
              <a:cs typeface="Times New Roman" pitchFamily="18" charset="0"/>
            </a:endParaRPr>
          </a:p>
          <a:p>
            <a:pPr>
              <a:lnSpc>
                <a:spcPts val="2896"/>
              </a:lnSpc>
            </a:pPr>
            <a:endParaRPr lang="sr-Latn-RS" sz="2800" dirty="0" smtClean="0">
              <a:latin typeface="Times New Roman" pitchFamily="18" charset="0"/>
              <a:cs typeface="Times New Roman" pitchFamily="18" charset="0"/>
            </a:endParaRPr>
          </a:p>
          <a:p>
            <a:pPr>
              <a:lnSpc>
                <a:spcPts val="2896"/>
              </a:lnSpc>
            </a:pPr>
            <a:endParaRPr lang="sr-Latn-RS" sz="2800" dirty="0" smtClean="0">
              <a:latin typeface="Times New Roman" pitchFamily="18" charset="0"/>
              <a:cs typeface="Times New Roman" pitchFamily="18" charset="0"/>
            </a:endParaRPr>
          </a:p>
          <a:p>
            <a:pPr>
              <a:lnSpc>
                <a:spcPts val="2896"/>
              </a:lnSpc>
            </a:pPr>
            <a:endParaRPr lang="sr-Latn-RS" sz="2800" dirty="0" smtClean="0">
              <a:latin typeface="Times New Roman" pitchFamily="18" charset="0"/>
              <a:cs typeface="Times New Roman" pitchFamily="18" charset="0"/>
            </a:endParaRPr>
          </a:p>
          <a:p>
            <a:pPr>
              <a:lnSpc>
                <a:spcPts val="2896"/>
              </a:lnSpc>
            </a:pPr>
            <a:endParaRPr lang="sr-Latn-RS" sz="2800" dirty="0" smtClean="0">
              <a:latin typeface="Times New Roman" pitchFamily="18" charset="0"/>
              <a:cs typeface="Times New Roman" pitchFamily="18" charset="0"/>
            </a:endParaRPr>
          </a:p>
          <a:p>
            <a:pPr>
              <a:lnSpc>
                <a:spcPts val="2896"/>
              </a:lnSpc>
            </a:pPr>
            <a:endParaRPr lang="sr-Latn-RS" sz="2800" dirty="0" smtClean="0">
              <a:latin typeface="Times New Roman" pitchFamily="18" charset="0"/>
              <a:cs typeface="Times New Roman" pitchFamily="18" charset="0"/>
            </a:endParaRPr>
          </a:p>
          <a:p>
            <a:pPr>
              <a:lnSpc>
                <a:spcPts val="2896"/>
              </a:lnSpc>
            </a:pPr>
            <a:endParaRPr lang="sr-Latn-RS" sz="2800" dirty="0" smtClean="0">
              <a:latin typeface="Times New Roman" pitchFamily="18" charset="0"/>
              <a:cs typeface="Times New Roman" pitchFamily="18" charset="0"/>
            </a:endParaRPr>
          </a:p>
          <a:p>
            <a:pPr>
              <a:lnSpc>
                <a:spcPts val="2896"/>
              </a:lnSpc>
            </a:pPr>
            <a:endParaRPr sz="2800" spc="-43" dirty="0">
              <a:solidFill>
                <a:srgbClr val="000000"/>
              </a:solidFill>
              <a:latin typeface="Times New Roman" pitchFamily="18" charset="0"/>
              <a:cs typeface="Times New Roman" pitchFamily="18" charset="0"/>
            </a:endParaRPr>
          </a:p>
        </p:txBody>
      </p:sp>
      <p:sp>
        <p:nvSpPr>
          <p:cNvPr id="5" name="object 5"/>
          <p:cNvSpPr txBox="1"/>
          <p:nvPr/>
        </p:nvSpPr>
        <p:spPr>
          <a:xfrm>
            <a:off x="549261" y="3231335"/>
            <a:ext cx="6225990" cy="1115690"/>
          </a:xfrm>
          <a:prstGeom prst="rect">
            <a:avLst/>
          </a:prstGeom>
        </p:spPr>
        <p:txBody>
          <a:bodyPr vert="horz" wrap="square" lIns="0" tIns="0" rIns="0" bIns="0" rtlCol="0">
            <a:spAutoFit/>
          </a:bodyPr>
          <a:lstStyle/>
          <a:p>
            <a:pPr>
              <a:lnSpc>
                <a:spcPts val="2896"/>
              </a:lnSpc>
            </a:pPr>
            <a:r>
              <a:rPr lang="en-US" sz="2800" dirty="0" smtClean="0">
                <a:latin typeface="Times New Roman" pitchFamily="18" charset="0"/>
                <a:cs typeface="Times New Roman" pitchFamily="18" charset="0"/>
              </a:rPr>
              <a:t>• Spain (average 82.8 years)</a:t>
            </a:r>
            <a:endParaRPr lang="sr-Latn-RS" sz="2800" dirty="0" smtClean="0">
              <a:latin typeface="Times New Roman" pitchFamily="18" charset="0"/>
              <a:cs typeface="Times New Roman" pitchFamily="18" charset="0"/>
            </a:endParaRPr>
          </a:p>
          <a:p>
            <a:pPr>
              <a:lnSpc>
                <a:spcPts val="2896"/>
              </a:lnSpc>
            </a:pPr>
            <a:endParaRPr lang="sr-Latn-RS" sz="2800" dirty="0" smtClean="0">
              <a:latin typeface="Times New Roman" pitchFamily="18" charset="0"/>
              <a:cs typeface="Times New Roman" pitchFamily="18" charset="0"/>
            </a:endParaRPr>
          </a:p>
          <a:p>
            <a:pPr>
              <a:lnSpc>
                <a:spcPts val="2896"/>
              </a:lnSpc>
            </a:pPr>
            <a:r>
              <a:rPr lang="en-US" sz="2800" dirty="0" smtClean="0">
                <a:latin typeface="Times New Roman" pitchFamily="18" charset="0"/>
                <a:cs typeface="Times New Roman" pitchFamily="18" charset="0"/>
              </a:rPr>
              <a:t>• Switzerland (average age 81)</a:t>
            </a:r>
            <a:endParaRPr sz="2800" spc="-43" dirty="0">
              <a:solidFill>
                <a:srgbClr val="000000"/>
              </a:solidFill>
              <a:latin typeface="Times New Roman" pitchFamily="18" charset="0"/>
              <a:cs typeface="Times New Roman" pitchFamily="18" charset="0"/>
            </a:endParaRPr>
          </a:p>
        </p:txBody>
      </p:sp>
      <p:sp>
        <p:nvSpPr>
          <p:cNvPr id="6" name="object 6"/>
          <p:cNvSpPr txBox="1"/>
          <p:nvPr/>
        </p:nvSpPr>
        <p:spPr>
          <a:xfrm>
            <a:off x="549264" y="4776818"/>
            <a:ext cx="8204298" cy="371897"/>
          </a:xfrm>
          <a:prstGeom prst="rect">
            <a:avLst/>
          </a:prstGeom>
        </p:spPr>
        <p:txBody>
          <a:bodyPr vert="horz" wrap="square" lIns="0" tIns="0" rIns="0" bIns="0" rtlCol="0">
            <a:spAutoFit/>
          </a:bodyPr>
          <a:lstStyle/>
          <a:p>
            <a:pPr>
              <a:lnSpc>
                <a:spcPts val="2894"/>
              </a:lnSpc>
            </a:pPr>
            <a:r>
              <a:rPr lang="en-US" sz="2800" dirty="0" smtClean="0"/>
              <a:t>• </a:t>
            </a:r>
            <a:r>
              <a:rPr lang="en-US" sz="2800" dirty="0" smtClean="0">
                <a:latin typeface="Times New Roman" pitchFamily="18" charset="0"/>
                <a:cs typeface="Times New Roman" pitchFamily="18" charset="0"/>
              </a:rPr>
              <a:t>Average life expectancy in Serbia: 73.7 years</a:t>
            </a:r>
            <a:endParaRPr sz="2800" spc="-37" dirty="0">
              <a:solidFill>
                <a:srgbClr val="000000"/>
              </a:solidFill>
              <a:latin typeface="Times New Roman" pitchFamily="18" charset="0"/>
              <a:cs typeface="Times New Roman" pitchFamily="18" charset="0"/>
            </a:endParaRPr>
          </a:p>
        </p:txBody>
      </p:sp>
    </p:spTree>
  </p:cSld>
  <p:clrMapOvr>
    <a:masterClrMapping/>
  </p:clrMapOvr>
  <p:transition advTm="8205"/>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112520" y="595396"/>
            <a:ext cx="7937369" cy="526554"/>
          </a:xfrm>
          <a:prstGeom prst="rect">
            <a:avLst/>
          </a:prstGeom>
        </p:spPr>
        <p:txBody>
          <a:bodyPr vert="horz" wrap="square" lIns="0" tIns="0" rIns="0" bIns="0" rtlCol="0">
            <a:spAutoFit/>
          </a:bodyPr>
          <a:lstStyle/>
          <a:p>
            <a:pPr>
              <a:lnSpc>
                <a:spcPts val="4147"/>
              </a:lnSpc>
            </a:pPr>
            <a:r>
              <a:rPr lang="en-US" sz="4000" dirty="0" smtClean="0">
                <a:solidFill>
                  <a:srgbClr val="C00000"/>
                </a:solidFill>
                <a:latin typeface="Times New Roman" pitchFamily="18" charset="0"/>
                <a:cs typeface="Times New Roman" pitchFamily="18" charset="0"/>
              </a:rPr>
              <a:t>The longest-lived people in the world</a:t>
            </a:r>
            <a:endParaRPr sz="4000" dirty="0">
              <a:solidFill>
                <a:srgbClr val="C00000"/>
              </a:solidFill>
              <a:latin typeface="Times New Roman" pitchFamily="18" charset="0"/>
              <a:cs typeface="Times New Roman" pitchFamily="18" charset="0"/>
            </a:endParaRPr>
          </a:p>
        </p:txBody>
      </p:sp>
      <p:sp>
        <p:nvSpPr>
          <p:cNvPr id="4" name="object 4"/>
          <p:cNvSpPr txBox="1"/>
          <p:nvPr/>
        </p:nvSpPr>
        <p:spPr>
          <a:xfrm>
            <a:off x="320361" y="5257801"/>
            <a:ext cx="8671239" cy="243656"/>
          </a:xfrm>
          <a:prstGeom prst="rect">
            <a:avLst/>
          </a:prstGeom>
        </p:spPr>
        <p:txBody>
          <a:bodyPr vert="horz" wrap="square" lIns="0" tIns="0" rIns="0" bIns="0" rtlCol="0">
            <a:spAutoFit/>
          </a:bodyPr>
          <a:lstStyle/>
          <a:p>
            <a:pPr>
              <a:lnSpc>
                <a:spcPts val="1878"/>
              </a:lnSpc>
            </a:pPr>
            <a:r>
              <a:rPr lang="en-US" dirty="0" smtClean="0"/>
              <a:t> </a:t>
            </a:r>
            <a:r>
              <a:rPr lang="en-US" b="1" dirty="0" smtClean="0">
                <a:latin typeface="Times New Roman" pitchFamily="18" charset="0"/>
                <a:cs typeface="Times New Roman" pitchFamily="18" charset="0"/>
              </a:rPr>
              <a:t>Jeanne </a:t>
            </a:r>
            <a:r>
              <a:rPr lang="en-US" b="1" dirty="0" err="1" smtClean="0">
                <a:latin typeface="Times New Roman" pitchFamily="18" charset="0"/>
                <a:cs typeface="Times New Roman" pitchFamily="18" charset="0"/>
              </a:rPr>
              <a:t>Calman</a:t>
            </a:r>
            <a:r>
              <a:rPr sz="1800" b="1" spc="105" smtClean="0">
                <a:solidFill>
                  <a:srgbClr val="000000"/>
                </a:solidFill>
                <a:latin typeface="Times New Roman" pitchFamily="18" charset="0"/>
                <a:cs typeface="Times New Roman" pitchFamily="18" charset="0"/>
              </a:rPr>
              <a:t> </a:t>
            </a:r>
            <a:r>
              <a:rPr sz="1800" dirty="0">
                <a:solidFill>
                  <a:srgbClr val="000000"/>
                </a:solidFill>
                <a:latin typeface="MBFIKR+Times-Roman"/>
                <a:cs typeface="MBFIKR+Times-Roman"/>
              </a:rPr>
              <a:t>(21.02.1875- 4.08.1997</a:t>
            </a:r>
            <a:r>
              <a:rPr sz="1800">
                <a:solidFill>
                  <a:srgbClr val="000000"/>
                </a:solidFill>
                <a:latin typeface="MBFIKR+Times-Roman"/>
                <a:cs typeface="MBFIKR+Times-Roman"/>
              </a:rPr>
              <a:t>),</a:t>
            </a:r>
            <a:r>
              <a:rPr sz="1800" spc="1114">
                <a:solidFill>
                  <a:srgbClr val="000000"/>
                </a:solidFill>
                <a:latin typeface="MBFIKR+Times-Roman"/>
                <a:cs typeface="MBFIKR+Times-Roman"/>
              </a:rPr>
              <a:t> </a:t>
            </a:r>
            <a:r>
              <a:rPr lang="en-US" dirty="0" smtClean="0"/>
              <a:t> </a:t>
            </a:r>
            <a:r>
              <a:rPr lang="en-US" b="1" dirty="0" err="1" smtClean="0">
                <a:latin typeface="Times New Roman" pitchFamily="18" charset="0"/>
                <a:cs typeface="Times New Roman" pitchFamily="18" charset="0"/>
              </a:rPr>
              <a:t>Jiroemon</a:t>
            </a:r>
            <a:r>
              <a:rPr lang="en-US" b="1" dirty="0" smtClean="0">
                <a:latin typeface="Times New Roman" pitchFamily="18" charset="0"/>
                <a:cs typeface="Times New Roman" pitchFamily="18" charset="0"/>
              </a:rPr>
              <a:t> Kimura</a:t>
            </a:r>
            <a:r>
              <a:rPr sz="1800" b="1" spc="93" smtClean="0">
                <a:solidFill>
                  <a:srgbClr val="000000"/>
                </a:solidFill>
                <a:latin typeface="Times New Roman" pitchFamily="18" charset="0"/>
                <a:cs typeface="Times New Roman" pitchFamily="18" charset="0"/>
              </a:rPr>
              <a:t> </a:t>
            </a:r>
            <a:r>
              <a:rPr sz="1800" dirty="0">
                <a:solidFill>
                  <a:srgbClr val="000000"/>
                </a:solidFill>
                <a:latin typeface="MBFIKR+Times-Roman"/>
                <a:cs typeface="MBFIKR+Times-Roman"/>
              </a:rPr>
              <a:t>(19. 04.1897 - 12.06.2013),</a:t>
            </a:r>
          </a:p>
        </p:txBody>
      </p:sp>
      <p:sp>
        <p:nvSpPr>
          <p:cNvPr id="5" name="object 5"/>
          <p:cNvSpPr txBox="1"/>
          <p:nvPr/>
        </p:nvSpPr>
        <p:spPr>
          <a:xfrm>
            <a:off x="685800" y="5638800"/>
            <a:ext cx="3566283" cy="243656"/>
          </a:xfrm>
          <a:prstGeom prst="rect">
            <a:avLst/>
          </a:prstGeom>
        </p:spPr>
        <p:txBody>
          <a:bodyPr vert="horz" wrap="square" lIns="0" tIns="0" rIns="0" bIns="0" rtlCol="0">
            <a:spAutoFit/>
          </a:bodyPr>
          <a:lstStyle/>
          <a:p>
            <a:pPr>
              <a:lnSpc>
                <a:spcPts val="1878"/>
              </a:lnSpc>
            </a:pPr>
            <a:r>
              <a:rPr lang="sr-Latn-RS" dirty="0" smtClean="0">
                <a:latin typeface="Times New Roman" pitchFamily="18" charset="0"/>
                <a:cs typeface="Times New Roman" pitchFamily="18" charset="0"/>
              </a:rPr>
              <a:t>L</a:t>
            </a:r>
            <a:r>
              <a:rPr lang="en-US" dirty="0" err="1" smtClean="0">
                <a:latin typeface="Times New Roman" pitchFamily="18" charset="0"/>
                <a:cs typeface="Times New Roman" pitchFamily="18" charset="0"/>
              </a:rPr>
              <a:t>ife</a:t>
            </a:r>
            <a:r>
              <a:rPr lang="en-US" dirty="0" smtClean="0">
                <a:latin typeface="Times New Roman" pitchFamily="18" charset="0"/>
                <a:cs typeface="Times New Roman" pitchFamily="18" charset="0"/>
              </a:rPr>
              <a:t> span 122 years and 164 days</a:t>
            </a:r>
            <a:endParaRPr sz="1800" dirty="0">
              <a:solidFill>
                <a:srgbClr val="000000"/>
              </a:solidFill>
              <a:latin typeface="Times New Roman" pitchFamily="18" charset="0"/>
              <a:cs typeface="Times New Roman" pitchFamily="18" charset="0"/>
            </a:endParaRPr>
          </a:p>
        </p:txBody>
      </p:sp>
      <p:sp>
        <p:nvSpPr>
          <p:cNvPr id="6" name="object 6"/>
          <p:cNvSpPr txBox="1"/>
          <p:nvPr/>
        </p:nvSpPr>
        <p:spPr>
          <a:xfrm>
            <a:off x="5410200" y="5562600"/>
            <a:ext cx="2438400" cy="243656"/>
          </a:xfrm>
          <a:prstGeom prst="rect">
            <a:avLst/>
          </a:prstGeom>
        </p:spPr>
        <p:txBody>
          <a:bodyPr vert="horz" wrap="square" lIns="0" tIns="0" rIns="0" bIns="0" rtlCol="0">
            <a:spAutoFit/>
          </a:bodyPr>
          <a:lstStyle/>
          <a:p>
            <a:pPr marL="0" marR="0">
              <a:lnSpc>
                <a:spcPts val="1878"/>
              </a:lnSpc>
              <a:spcBef>
                <a:spcPts val="0"/>
              </a:spcBef>
              <a:spcAft>
                <a:spcPts val="0"/>
              </a:spcAft>
            </a:pPr>
            <a:r>
              <a:rPr lang="en-US" sz="1800" spc="-27" dirty="0" smtClean="0">
                <a:solidFill>
                  <a:srgbClr val="000000"/>
                </a:solidFill>
                <a:latin typeface="Times New Roman" pitchFamily="18" charset="0"/>
                <a:cs typeface="Times New Roman" pitchFamily="18" charset="0"/>
              </a:rPr>
              <a:t>L</a:t>
            </a:r>
            <a:r>
              <a:rPr lang="sr-Latn-RS" sz="1800" spc="-27" dirty="0" smtClean="0">
                <a:solidFill>
                  <a:srgbClr val="000000"/>
                </a:solidFill>
                <a:latin typeface="Times New Roman" pitchFamily="18" charset="0"/>
                <a:cs typeface="Times New Roman" pitchFamily="18" charset="0"/>
              </a:rPr>
              <a:t>ife span 116 years</a:t>
            </a:r>
            <a:endParaRPr sz="1800" spc="-27" dirty="0">
              <a:solidFill>
                <a:srgbClr val="000000"/>
              </a:solidFill>
              <a:latin typeface="Times New Roman" pitchFamily="18" charset="0"/>
              <a:cs typeface="Times New Roman" pitchFamily="18" charset="0"/>
            </a:endParaRPr>
          </a:p>
        </p:txBody>
      </p:sp>
      <p:sp>
        <p:nvSpPr>
          <p:cNvPr id="7" name="object 7"/>
          <p:cNvSpPr txBox="1"/>
          <p:nvPr/>
        </p:nvSpPr>
        <p:spPr>
          <a:xfrm>
            <a:off x="6498978" y="6440793"/>
            <a:ext cx="2466798" cy="550299"/>
          </a:xfrm>
          <a:prstGeom prst="rect">
            <a:avLst/>
          </a:prstGeom>
        </p:spPr>
        <p:txBody>
          <a:bodyPr vert="horz" wrap="square" lIns="0" tIns="0" rIns="0" bIns="0" rtlCol="0">
            <a:spAutoFit/>
          </a:bodyPr>
          <a:lstStyle/>
          <a:p>
            <a:pPr marL="0" marR="0">
              <a:lnSpc>
                <a:spcPts val="1633"/>
              </a:lnSpc>
              <a:spcBef>
                <a:spcPts val="0"/>
              </a:spcBef>
              <a:spcAft>
                <a:spcPts val="0"/>
              </a:spcAft>
            </a:pPr>
            <a:r>
              <a:rPr sz="1800" dirty="0">
                <a:solidFill>
                  <a:srgbClr val="000000"/>
                </a:solidFill>
                <a:latin typeface="MBFIKR+Times-Roman"/>
                <a:cs typeface="MBFIKR+Times-Roman"/>
              </a:rPr>
              <a:t>https://sr.wikipedia.org</a:t>
            </a:r>
          </a:p>
        </p:txBody>
      </p:sp>
    </p:spTree>
  </p:cSld>
  <p:clrMapOvr>
    <a:masterClrMapping/>
  </p:clrMapOvr>
  <p:transition advTm="7382"/>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666747" y="595396"/>
            <a:ext cx="4565588" cy="525785"/>
          </a:xfrm>
          <a:prstGeom prst="rect">
            <a:avLst/>
          </a:prstGeom>
        </p:spPr>
        <p:txBody>
          <a:bodyPr vert="horz" wrap="square" lIns="0" tIns="0" rIns="0" bIns="0" rtlCol="0">
            <a:spAutoFit/>
          </a:bodyPr>
          <a:lstStyle/>
          <a:p>
            <a:pPr>
              <a:lnSpc>
                <a:spcPts val="4147"/>
              </a:lnSpc>
            </a:pPr>
            <a:r>
              <a:rPr lang="sr-Latn-RS" sz="4000" spc="-33" dirty="0" smtClean="0">
                <a:solidFill>
                  <a:srgbClr val="CC0000"/>
                </a:solidFill>
                <a:latin typeface="NIKMHC+TimesNewRoman,Bold"/>
              </a:rPr>
              <a:t>  </a:t>
            </a:r>
            <a:r>
              <a:rPr lang="en-US" sz="4000" dirty="0" smtClean="0">
                <a:solidFill>
                  <a:srgbClr val="C00000"/>
                </a:solidFill>
                <a:latin typeface="Times New Roman" pitchFamily="18" charset="0"/>
                <a:cs typeface="Times New Roman" pitchFamily="18" charset="0"/>
              </a:rPr>
              <a:t>Theories of aging</a:t>
            </a:r>
            <a:endParaRPr sz="4000" dirty="0">
              <a:solidFill>
                <a:srgbClr val="C00000"/>
              </a:solidFill>
              <a:latin typeface="Times New Roman" pitchFamily="18" charset="0"/>
              <a:cs typeface="Times New Roman" pitchFamily="18" charset="0"/>
            </a:endParaRPr>
          </a:p>
        </p:txBody>
      </p:sp>
      <p:sp>
        <p:nvSpPr>
          <p:cNvPr id="4" name="object 4"/>
          <p:cNvSpPr txBox="1"/>
          <p:nvPr/>
        </p:nvSpPr>
        <p:spPr>
          <a:xfrm>
            <a:off x="549275" y="1695904"/>
            <a:ext cx="5298544" cy="371897"/>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Evolutionary theories of aging</a:t>
            </a:r>
            <a:endParaRPr sz="2800" spc="-33" dirty="0">
              <a:solidFill>
                <a:srgbClr val="000000"/>
              </a:solidFill>
              <a:latin typeface="Times New Roman" pitchFamily="18" charset="0"/>
              <a:cs typeface="Times New Roman" pitchFamily="18" charset="0"/>
            </a:endParaRPr>
          </a:p>
        </p:txBody>
      </p:sp>
      <p:sp>
        <p:nvSpPr>
          <p:cNvPr id="5" name="object 5"/>
          <p:cNvSpPr txBox="1"/>
          <p:nvPr/>
        </p:nvSpPr>
        <p:spPr>
          <a:xfrm>
            <a:off x="549266" y="2211032"/>
            <a:ext cx="4903078" cy="884858"/>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Modern theories of aging:</a:t>
            </a:r>
            <a:endParaRPr sz="2800" spc="-33" dirty="0">
              <a:solidFill>
                <a:srgbClr val="000000"/>
              </a:solidFill>
              <a:latin typeface="Times New Roman" pitchFamily="18" charset="0"/>
              <a:cs typeface="Times New Roman" pitchFamily="18" charset="0"/>
            </a:endParaRPr>
          </a:p>
          <a:p>
            <a:pPr marL="3" marR="0">
              <a:lnSpc>
                <a:spcPts val="2896"/>
              </a:lnSpc>
              <a:spcBef>
                <a:spcPts val="1108"/>
              </a:spcBef>
              <a:spcAft>
                <a:spcPts val="0"/>
              </a:spcAft>
            </a:pPr>
            <a:r>
              <a:rPr sz="2800">
                <a:solidFill>
                  <a:srgbClr val="000000"/>
                </a:solidFill>
                <a:latin typeface="Wingdings"/>
                <a:cs typeface="Wingdings"/>
              </a:rPr>
              <a:t></a:t>
            </a:r>
            <a:r>
              <a:rPr sz="2800" spc="478">
                <a:solidFill>
                  <a:srgbClr val="000000"/>
                </a:solidFill>
                <a:latin typeface="Times New Roman"/>
                <a:cs typeface="Times New Roman"/>
              </a:rPr>
              <a:t> </a:t>
            </a:r>
            <a:r>
              <a:rPr lang="en-US" sz="2800" dirty="0" smtClean="0">
                <a:latin typeface="Times New Roman" pitchFamily="18" charset="0"/>
                <a:cs typeface="Times New Roman" pitchFamily="18" charset="0"/>
              </a:rPr>
              <a:t>system theories</a:t>
            </a:r>
            <a:endParaRPr sz="2800" spc="-43" dirty="0">
              <a:solidFill>
                <a:srgbClr val="000000"/>
              </a:solidFill>
              <a:latin typeface="Times New Roman" pitchFamily="18" charset="0"/>
              <a:cs typeface="Times New Roman" pitchFamily="18" charset="0"/>
            </a:endParaRPr>
          </a:p>
        </p:txBody>
      </p:sp>
      <p:sp>
        <p:nvSpPr>
          <p:cNvPr id="6" name="object 6"/>
          <p:cNvSpPr txBox="1"/>
          <p:nvPr/>
        </p:nvSpPr>
        <p:spPr>
          <a:xfrm>
            <a:off x="549274" y="3231335"/>
            <a:ext cx="3500496" cy="371897"/>
          </a:xfrm>
          <a:prstGeom prst="rect">
            <a:avLst/>
          </a:prstGeom>
        </p:spPr>
        <p:txBody>
          <a:bodyPr vert="horz" wrap="square" lIns="0" tIns="0" rIns="0" bIns="0" rtlCol="0">
            <a:spAutoFit/>
          </a:bodyPr>
          <a:lstStyle/>
          <a:p>
            <a:pPr>
              <a:lnSpc>
                <a:spcPts val="2896"/>
              </a:lnSpc>
            </a:pPr>
            <a:r>
              <a:rPr sz="2800">
                <a:solidFill>
                  <a:srgbClr val="000000"/>
                </a:solidFill>
                <a:latin typeface="Wingdings"/>
                <a:cs typeface="Wingdings"/>
              </a:rPr>
              <a:t></a:t>
            </a:r>
            <a:r>
              <a:rPr sz="2800" spc="478">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cell theory</a:t>
            </a:r>
            <a:r>
              <a:rPr sz="2800" spc="-43" smtClean="0">
                <a:solidFill>
                  <a:srgbClr val="000000"/>
                </a:solidFill>
                <a:latin typeface="BIIBQK+TimesNewRoman"/>
                <a:cs typeface="BIIBQK+TimesNewRoman"/>
              </a:rPr>
              <a:t>.</a:t>
            </a:r>
            <a:endParaRPr sz="2800" spc="-43" dirty="0">
              <a:solidFill>
                <a:srgbClr val="000000"/>
              </a:solidFill>
              <a:latin typeface="BIIBQK+TimesNewRoman"/>
              <a:cs typeface="BIIBQK+TimesNewRoman"/>
            </a:endParaRPr>
          </a:p>
        </p:txBody>
      </p:sp>
    </p:spTree>
  </p:cSld>
  <p:clrMapOvr>
    <a:masterClrMapping/>
  </p:clrMapOvr>
  <p:transition advTm="16372"/>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950274" y="564389"/>
            <a:ext cx="8337096" cy="601062"/>
          </a:xfrm>
          <a:prstGeom prst="rect">
            <a:avLst/>
          </a:prstGeom>
        </p:spPr>
        <p:txBody>
          <a:bodyPr vert="horz" wrap="square" lIns="0" tIns="0" rIns="0" bIns="0" rtlCol="0">
            <a:spAutoFit/>
          </a:bodyPr>
          <a:lstStyle/>
          <a:p>
            <a:pPr>
              <a:lnSpc>
                <a:spcPts val="4618"/>
              </a:lnSpc>
            </a:pPr>
            <a:r>
              <a:rPr lang="en-US" sz="4800" dirty="0" smtClean="0">
                <a:solidFill>
                  <a:srgbClr val="C00000"/>
                </a:solidFill>
                <a:latin typeface="Times New Roman" pitchFamily="18" charset="0"/>
                <a:cs typeface="Times New Roman" pitchFamily="18" charset="0"/>
              </a:rPr>
              <a:t>Evolutionary theories of aging</a:t>
            </a:r>
            <a:endParaRPr sz="4450" spc="-20" dirty="0">
              <a:solidFill>
                <a:srgbClr val="C00000"/>
              </a:solidFill>
              <a:latin typeface="Times New Roman" pitchFamily="18" charset="0"/>
              <a:cs typeface="Times New Roman" pitchFamily="18" charset="0"/>
            </a:endParaRPr>
          </a:p>
        </p:txBody>
      </p:sp>
      <p:sp>
        <p:nvSpPr>
          <p:cNvPr id="4" name="object 4"/>
          <p:cNvSpPr txBox="1"/>
          <p:nvPr/>
        </p:nvSpPr>
        <p:spPr>
          <a:xfrm>
            <a:off x="549275" y="1695903"/>
            <a:ext cx="8217068" cy="743793"/>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Based on Darwin's theory of evolution by natural selection</a:t>
            </a:r>
            <a:r>
              <a:rPr lang="sr-Latn-RS" sz="2800" dirty="0" smtClean="0">
                <a:latin typeface="Times New Roman" pitchFamily="18" charset="0"/>
                <a:cs typeface="Times New Roman" pitchFamily="18" charset="0"/>
              </a:rPr>
              <a:t>.</a:t>
            </a:r>
            <a:endParaRPr sz="2800" spc="-40" dirty="0">
              <a:solidFill>
                <a:srgbClr val="000000"/>
              </a:solidFill>
              <a:latin typeface="Times New Roman" pitchFamily="18" charset="0"/>
              <a:cs typeface="Times New Roman" pitchFamily="18" charset="0"/>
            </a:endParaRPr>
          </a:p>
        </p:txBody>
      </p:sp>
      <p:sp>
        <p:nvSpPr>
          <p:cNvPr id="6" name="object 6"/>
          <p:cNvSpPr txBox="1"/>
          <p:nvPr/>
        </p:nvSpPr>
        <p:spPr>
          <a:xfrm>
            <a:off x="549266" y="2640288"/>
            <a:ext cx="8770949" cy="743793"/>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The difference in the length of life of biological species it is based on the </a:t>
            </a:r>
            <a:r>
              <a:rPr lang="en-US" sz="2800" b="1" dirty="0" smtClean="0">
                <a:latin typeface="Times New Roman" pitchFamily="18" charset="0"/>
                <a:cs typeface="Times New Roman" pitchFamily="18" charset="0"/>
              </a:rPr>
              <a:t>processes of mutation and selection gene</a:t>
            </a:r>
            <a:r>
              <a:rPr lang="sr-Latn-RS" sz="2800" b="1" dirty="0" smtClean="0">
                <a:latin typeface="Times New Roman" pitchFamily="18" charset="0"/>
                <a:cs typeface="Times New Roman" pitchFamily="18" charset="0"/>
              </a:rPr>
              <a:t>.</a:t>
            </a:r>
            <a:endParaRPr sz="2800" b="1" spc="-37" dirty="0">
              <a:solidFill>
                <a:srgbClr val="000000"/>
              </a:solidFill>
              <a:latin typeface="Times New Roman" pitchFamily="18" charset="0"/>
              <a:cs typeface="Times New Roman" pitchFamily="18" charset="0"/>
            </a:endParaRPr>
          </a:p>
        </p:txBody>
      </p:sp>
      <p:sp>
        <p:nvSpPr>
          <p:cNvPr id="8" name="object 5"/>
          <p:cNvSpPr txBox="1"/>
          <p:nvPr/>
        </p:nvSpPr>
        <p:spPr>
          <a:xfrm>
            <a:off x="1044884" y="22774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9" name="object 5"/>
          <p:cNvSpPr txBox="1"/>
          <p:nvPr/>
        </p:nvSpPr>
        <p:spPr>
          <a:xfrm>
            <a:off x="1197284" y="24298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10" name="object 5"/>
          <p:cNvSpPr txBox="1"/>
          <p:nvPr/>
        </p:nvSpPr>
        <p:spPr>
          <a:xfrm>
            <a:off x="1349684" y="25822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11" name="object 5"/>
          <p:cNvSpPr txBox="1"/>
          <p:nvPr/>
        </p:nvSpPr>
        <p:spPr>
          <a:xfrm>
            <a:off x="1502084" y="27346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12" name="object 5"/>
          <p:cNvSpPr txBox="1"/>
          <p:nvPr/>
        </p:nvSpPr>
        <p:spPr>
          <a:xfrm>
            <a:off x="1654484" y="28870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13" name="object 5"/>
          <p:cNvSpPr txBox="1"/>
          <p:nvPr/>
        </p:nvSpPr>
        <p:spPr>
          <a:xfrm>
            <a:off x="1806884" y="30394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14" name="object 5"/>
          <p:cNvSpPr txBox="1"/>
          <p:nvPr/>
        </p:nvSpPr>
        <p:spPr>
          <a:xfrm>
            <a:off x="1959284" y="31918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15" name="object 5"/>
          <p:cNvSpPr txBox="1"/>
          <p:nvPr/>
        </p:nvSpPr>
        <p:spPr>
          <a:xfrm>
            <a:off x="2111684" y="33442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16" name="object 5"/>
          <p:cNvSpPr txBox="1"/>
          <p:nvPr/>
        </p:nvSpPr>
        <p:spPr>
          <a:xfrm>
            <a:off x="2264084" y="34966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Tree>
  </p:cSld>
  <p:clrMapOvr>
    <a:masterClrMapping/>
  </p:clrMapOvr>
  <p:transition advTm="15519"/>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152400"/>
            <a:ext cx="9144000" cy="6858000"/>
          </a:xfrm>
          <a:prstGeom prst="rect">
            <a:avLst/>
          </a:prstGeom>
          <a:blipFill>
            <a:blip r:embed="rId3" cstate="print"/>
            <a:stretch>
              <a:fillRect/>
            </a:stretch>
          </a:blipFill>
        </p:spPr>
        <p:txBody>
          <a:bodyPr wrap="square" lIns="0" tIns="0" rIns="0" bIns="0" rtlCol="0">
            <a:spAutoFit/>
          </a:bodyPr>
          <a:lstStyle/>
          <a:p>
            <a:endParaRPr/>
          </a:p>
        </p:txBody>
      </p:sp>
      <p:sp>
        <p:nvSpPr>
          <p:cNvPr id="3" name="object 3"/>
          <p:cNvSpPr txBox="1"/>
          <p:nvPr/>
        </p:nvSpPr>
        <p:spPr>
          <a:xfrm>
            <a:off x="1274445" y="595396"/>
            <a:ext cx="7574677" cy="1051570"/>
          </a:xfrm>
          <a:prstGeom prst="rect">
            <a:avLst/>
          </a:prstGeom>
        </p:spPr>
        <p:txBody>
          <a:bodyPr vert="horz" wrap="square" lIns="0" tIns="0" rIns="0" bIns="0" rtlCol="0">
            <a:spAutoFit/>
          </a:bodyPr>
          <a:lstStyle/>
          <a:p>
            <a:pPr>
              <a:lnSpc>
                <a:spcPts val="4147"/>
              </a:lnSpc>
            </a:pPr>
            <a:r>
              <a:rPr lang="sr-Latn-RS" sz="4000" spc="-40" dirty="0" smtClean="0">
                <a:solidFill>
                  <a:srgbClr val="CC0000"/>
                </a:solidFill>
                <a:latin typeface="QLETWW+Times-Bold"/>
                <a:cs typeface="Times New Roman" pitchFamily="18" charset="0"/>
              </a:rPr>
              <a:t>  </a:t>
            </a:r>
            <a:r>
              <a:rPr lang="en-US" sz="4000" dirty="0" smtClean="0">
                <a:solidFill>
                  <a:srgbClr val="C00000"/>
                </a:solidFill>
                <a:latin typeface="Times New Roman" pitchFamily="18" charset="0"/>
                <a:cs typeface="Times New Roman" pitchFamily="18" charset="0"/>
              </a:rPr>
              <a:t>Evolutionary theories of aging</a:t>
            </a:r>
            <a:endParaRPr lang="en-US" sz="4000" spc="-20" dirty="0" smtClean="0">
              <a:solidFill>
                <a:srgbClr val="C00000"/>
              </a:solidFill>
              <a:latin typeface="Times New Roman" pitchFamily="18" charset="0"/>
              <a:cs typeface="Times New Roman" pitchFamily="18" charset="0"/>
            </a:endParaRPr>
          </a:p>
          <a:p>
            <a:pPr marL="0" marR="0">
              <a:lnSpc>
                <a:spcPts val="4147"/>
              </a:lnSpc>
              <a:spcBef>
                <a:spcPts val="0"/>
              </a:spcBef>
              <a:spcAft>
                <a:spcPts val="0"/>
              </a:spcAft>
            </a:pPr>
            <a:endParaRPr sz="4000" spc="-10" dirty="0">
              <a:solidFill>
                <a:srgbClr val="CC0000"/>
              </a:solidFill>
              <a:latin typeface="NIKMHC+TimesNewRoman,Bold"/>
              <a:cs typeface="NIKMHC+TimesNewRoman,Bold"/>
            </a:endParaRPr>
          </a:p>
        </p:txBody>
      </p:sp>
      <p:sp>
        <p:nvSpPr>
          <p:cNvPr id="4" name="object 4"/>
          <p:cNvSpPr txBox="1"/>
          <p:nvPr/>
        </p:nvSpPr>
        <p:spPr>
          <a:xfrm>
            <a:off x="549275" y="1695904"/>
            <a:ext cx="8736516" cy="743793"/>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Theory of programmed death due to limited number of somatic cell divisions (</a:t>
            </a:r>
            <a:r>
              <a:rPr lang="en-US" sz="2800" dirty="0" err="1" smtClean="0">
                <a:latin typeface="Times New Roman" pitchFamily="18" charset="0"/>
                <a:cs typeface="Times New Roman" pitchFamily="18" charset="0"/>
              </a:rPr>
              <a:t>Weissman's</a:t>
            </a:r>
            <a:r>
              <a:rPr lang="en-US" sz="2800" dirty="0" smtClean="0">
                <a:latin typeface="Times New Roman" pitchFamily="18" charset="0"/>
                <a:cs typeface="Times New Roman" pitchFamily="18" charset="0"/>
              </a:rPr>
              <a:t> theory)</a:t>
            </a:r>
            <a:endParaRPr sz="2800" spc="-23" dirty="0">
              <a:solidFill>
                <a:srgbClr val="000000"/>
              </a:solidFill>
              <a:latin typeface="Times New Roman" pitchFamily="18" charset="0"/>
              <a:cs typeface="Times New Roman" pitchFamily="18" charset="0"/>
            </a:endParaRPr>
          </a:p>
        </p:txBody>
      </p:sp>
      <p:sp>
        <p:nvSpPr>
          <p:cNvPr id="5" name="object 5"/>
          <p:cNvSpPr txBox="1"/>
          <p:nvPr/>
        </p:nvSpPr>
        <p:spPr>
          <a:xfrm>
            <a:off x="549278" y="3059770"/>
            <a:ext cx="7854946" cy="743793"/>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sr-Latn-RS" sz="2800" spc="1022" dirty="0" smtClean="0">
                <a:solidFill>
                  <a:srgbClr val="000000"/>
                </a:solidFill>
                <a:latin typeface="Times New Roman"/>
                <a:cs typeface="Times New Roman"/>
              </a:rPr>
              <a:t> </a:t>
            </a:r>
            <a:r>
              <a:rPr lang="en-US" sz="2800" dirty="0" smtClean="0">
                <a:latin typeface="Times New Roman" pitchFamily="18" charset="0"/>
                <a:cs typeface="Times New Roman" pitchFamily="18" charset="0"/>
              </a:rPr>
              <a:t>Theory of mutation accumulation (Medawar's theory)</a:t>
            </a:r>
            <a:endParaRPr sz="2800" spc="-10" dirty="0">
              <a:solidFill>
                <a:srgbClr val="000000"/>
              </a:solidFill>
              <a:latin typeface="Times New Roman" pitchFamily="18" charset="0"/>
              <a:cs typeface="Times New Roman" pitchFamily="18" charset="0"/>
            </a:endParaRPr>
          </a:p>
        </p:txBody>
      </p:sp>
      <p:sp>
        <p:nvSpPr>
          <p:cNvPr id="7" name="object 7"/>
          <p:cNvSpPr txBox="1"/>
          <p:nvPr/>
        </p:nvSpPr>
        <p:spPr>
          <a:xfrm>
            <a:off x="549282" y="4004019"/>
            <a:ext cx="6634011" cy="371897"/>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Antagonistic </a:t>
            </a:r>
            <a:r>
              <a:rPr lang="en-US" sz="2800" dirty="0" err="1" smtClean="0">
                <a:latin typeface="Times New Roman" pitchFamily="18" charset="0"/>
                <a:cs typeface="Times New Roman" pitchFamily="18" charset="0"/>
              </a:rPr>
              <a:t>pleiotropic</a:t>
            </a:r>
            <a:r>
              <a:rPr lang="en-US" sz="2800" dirty="0" smtClean="0">
                <a:latin typeface="Times New Roman" pitchFamily="18" charset="0"/>
                <a:cs typeface="Times New Roman" pitchFamily="18" charset="0"/>
              </a:rPr>
              <a:t> theory</a:t>
            </a:r>
            <a:endParaRPr sz="2800" spc="-28" dirty="0">
              <a:solidFill>
                <a:srgbClr val="000000"/>
              </a:solidFill>
              <a:latin typeface="Times New Roman" pitchFamily="18" charset="0"/>
              <a:cs typeface="Times New Roman" pitchFamily="18" charset="0"/>
            </a:endParaRPr>
          </a:p>
        </p:txBody>
      </p:sp>
      <p:sp>
        <p:nvSpPr>
          <p:cNvPr id="8" name="object 8"/>
          <p:cNvSpPr txBox="1"/>
          <p:nvPr/>
        </p:nvSpPr>
        <p:spPr>
          <a:xfrm>
            <a:off x="549285" y="4519262"/>
            <a:ext cx="7619344" cy="371897"/>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sr-Latn-RS" sz="2800" dirty="0" smtClean="0">
                <a:solidFill>
                  <a:srgbClr val="00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Theory of non-investment in somatic cells</a:t>
            </a:r>
            <a:endParaRPr sz="2800" spc="-33" dirty="0">
              <a:solidFill>
                <a:srgbClr val="000000"/>
              </a:solidFill>
              <a:latin typeface="Times New Roman" pitchFamily="18" charset="0"/>
              <a:cs typeface="Times New Roman" pitchFamily="18" charset="0"/>
            </a:endParaRPr>
          </a:p>
        </p:txBody>
      </p:sp>
      <p:sp>
        <p:nvSpPr>
          <p:cNvPr id="9" name="object 6"/>
          <p:cNvSpPr txBox="1"/>
          <p:nvPr/>
        </p:nvSpPr>
        <p:spPr>
          <a:xfrm>
            <a:off x="892500" y="3489038"/>
            <a:ext cx="1757665"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43" dirty="0">
              <a:solidFill>
                <a:srgbClr val="000000"/>
              </a:solidFill>
              <a:latin typeface="BIIBQK+TimesNewRoman"/>
              <a:cs typeface="BIIBQK+TimesNewRoman"/>
            </a:endParaRPr>
          </a:p>
        </p:txBody>
      </p:sp>
      <p:sp>
        <p:nvSpPr>
          <p:cNvPr id="10" name="object 6"/>
          <p:cNvSpPr txBox="1"/>
          <p:nvPr/>
        </p:nvSpPr>
        <p:spPr>
          <a:xfrm>
            <a:off x="1044900" y="3641438"/>
            <a:ext cx="1757665"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43" dirty="0">
              <a:solidFill>
                <a:srgbClr val="000000"/>
              </a:solidFill>
              <a:latin typeface="BIIBQK+TimesNewRoman"/>
              <a:cs typeface="BIIBQK+TimesNewRoman"/>
            </a:endParaRPr>
          </a:p>
        </p:txBody>
      </p:sp>
      <p:sp>
        <p:nvSpPr>
          <p:cNvPr id="11" name="object 6"/>
          <p:cNvSpPr txBox="1"/>
          <p:nvPr/>
        </p:nvSpPr>
        <p:spPr>
          <a:xfrm>
            <a:off x="1197300" y="3793838"/>
            <a:ext cx="1757665"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43" dirty="0">
              <a:solidFill>
                <a:srgbClr val="000000"/>
              </a:solidFill>
              <a:latin typeface="BIIBQK+TimesNewRoman"/>
              <a:cs typeface="BIIBQK+TimesNewRoman"/>
            </a:endParaRPr>
          </a:p>
        </p:txBody>
      </p:sp>
      <p:sp>
        <p:nvSpPr>
          <p:cNvPr id="12" name="object 6"/>
          <p:cNvSpPr txBox="1"/>
          <p:nvPr/>
        </p:nvSpPr>
        <p:spPr>
          <a:xfrm>
            <a:off x="1349700" y="3946238"/>
            <a:ext cx="1757665"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43" dirty="0">
              <a:solidFill>
                <a:srgbClr val="000000"/>
              </a:solidFill>
              <a:latin typeface="BIIBQK+TimesNewRoman"/>
              <a:cs typeface="BIIBQK+TimesNewRoman"/>
            </a:endParaRPr>
          </a:p>
        </p:txBody>
      </p:sp>
      <p:sp>
        <p:nvSpPr>
          <p:cNvPr id="13" name="object 6"/>
          <p:cNvSpPr txBox="1"/>
          <p:nvPr/>
        </p:nvSpPr>
        <p:spPr>
          <a:xfrm>
            <a:off x="1502100" y="4098638"/>
            <a:ext cx="1757665"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43" dirty="0">
              <a:solidFill>
                <a:srgbClr val="000000"/>
              </a:solidFill>
              <a:latin typeface="BIIBQK+TimesNewRoman"/>
              <a:cs typeface="BIIBQK+TimesNewRoman"/>
            </a:endParaRPr>
          </a:p>
        </p:txBody>
      </p:sp>
    </p:spTree>
  </p:cSld>
  <p:clrMapOvr>
    <a:masterClrMapping/>
  </p:clrMapOvr>
  <p:transition advTm="19593"/>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45720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19201" y="688693"/>
            <a:ext cx="4114800" cy="461665"/>
          </a:xfrm>
          <a:prstGeom prst="rect">
            <a:avLst/>
          </a:prstGeom>
        </p:spPr>
        <p:txBody>
          <a:bodyPr vert="horz" wrap="square" lIns="0" tIns="0" rIns="0" bIns="0" rtlCol="0">
            <a:spAutoFit/>
          </a:bodyPr>
          <a:lstStyle/>
          <a:p>
            <a:pPr marL="0" marR="0">
              <a:lnSpc>
                <a:spcPts val="3570"/>
              </a:lnSpc>
              <a:spcBef>
                <a:spcPts val="0"/>
              </a:spcBef>
              <a:spcAft>
                <a:spcPts val="0"/>
              </a:spcAft>
            </a:pPr>
            <a:r>
              <a:rPr sz="4000" spc="-51" dirty="0">
                <a:solidFill>
                  <a:srgbClr val="C00000"/>
                </a:solidFill>
                <a:latin typeface="QLETWW+Times-Bold"/>
                <a:cs typeface="QLETWW+Times-Bold"/>
              </a:rPr>
              <a:t>Aug</a:t>
            </a:r>
            <a:r>
              <a:rPr sz="4000" spc="-981" dirty="0">
                <a:solidFill>
                  <a:srgbClr val="C00000"/>
                </a:solidFill>
                <a:latin typeface="QLETWW+Times-Bold"/>
                <a:cs typeface="QLETWW+Times-Bold"/>
              </a:rPr>
              <a:t> </a:t>
            </a:r>
            <a:r>
              <a:rPr sz="4000" spc="-37" dirty="0">
                <a:solidFill>
                  <a:srgbClr val="C00000"/>
                </a:solidFill>
                <a:latin typeface="QLETWW+Times-Bold"/>
                <a:cs typeface="QLETWW+Times-Bold"/>
              </a:rPr>
              <a:t>ust</a:t>
            </a:r>
            <a:r>
              <a:rPr sz="4000" spc="240" dirty="0">
                <a:solidFill>
                  <a:srgbClr val="C00000"/>
                </a:solidFill>
                <a:latin typeface="QLETWW+Times-Bold"/>
                <a:cs typeface="QLETWW+Times-Bold"/>
              </a:rPr>
              <a:t> </a:t>
            </a:r>
            <a:r>
              <a:rPr sz="4000" spc="-62" dirty="0">
                <a:solidFill>
                  <a:srgbClr val="C00000"/>
                </a:solidFill>
                <a:latin typeface="QLETWW+Times-Bold"/>
                <a:cs typeface="QLETWW+Times-Bold"/>
              </a:rPr>
              <a:t>Weismann</a:t>
            </a:r>
          </a:p>
        </p:txBody>
      </p:sp>
      <p:sp>
        <p:nvSpPr>
          <p:cNvPr id="4" name="object 4"/>
          <p:cNvSpPr txBox="1"/>
          <p:nvPr/>
        </p:nvSpPr>
        <p:spPr>
          <a:xfrm>
            <a:off x="914400" y="1524000"/>
            <a:ext cx="3810000" cy="3052118"/>
          </a:xfrm>
          <a:prstGeom prst="rect">
            <a:avLst/>
          </a:prstGeom>
        </p:spPr>
        <p:txBody>
          <a:bodyPr vert="horz" wrap="square" lIns="0" tIns="0" rIns="0" bIns="0" rtlCol="0">
            <a:spAutoFit/>
          </a:bodyPr>
          <a:lstStyle/>
          <a:p>
            <a:pPr>
              <a:lnSpc>
                <a:spcPts val="3363"/>
              </a:lnSpc>
            </a:pPr>
            <a:r>
              <a:rPr sz="3250" spc="-93" smtClean="0">
                <a:solidFill>
                  <a:srgbClr val="000000"/>
                </a:solidFill>
                <a:latin typeface="Times New Roman" pitchFamily="18" charset="0"/>
                <a:cs typeface="Times New Roman" pitchFamily="18" charset="0"/>
              </a:rPr>
              <a:t>“</a:t>
            </a:r>
            <a:r>
              <a:rPr lang="en-US" sz="2800" dirty="0" smtClean="0">
                <a:latin typeface="Times New Roman" pitchFamily="18" charset="0"/>
                <a:cs typeface="Times New Roman" pitchFamily="18" charset="0"/>
              </a:rPr>
              <a:t> Death occurs because worn out tissue cannot self-renew forever and because of limited growth capabilities because cells can only divide a certain number of times</a:t>
            </a:r>
            <a:r>
              <a:rPr lang="sr-Latn-RS"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a:t>
            </a:r>
            <a:endParaRPr sz="2800" spc="-40" dirty="0">
              <a:solidFill>
                <a:srgbClr val="000000"/>
              </a:solidFill>
              <a:latin typeface="Times New Roman" pitchFamily="18" charset="0"/>
              <a:cs typeface="Times New Roman" pitchFamily="18" charset="0"/>
            </a:endParaRPr>
          </a:p>
        </p:txBody>
      </p:sp>
      <p:sp>
        <p:nvSpPr>
          <p:cNvPr id="8" name="object 5"/>
          <p:cNvSpPr txBox="1"/>
          <p:nvPr/>
        </p:nvSpPr>
        <p:spPr>
          <a:xfrm>
            <a:off x="1226820" y="2052028"/>
            <a:ext cx="3597635"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7" dirty="0">
              <a:solidFill>
                <a:srgbClr val="000000"/>
              </a:solidFill>
              <a:latin typeface="NIKMHC+TimesNewRoman,Bold"/>
              <a:cs typeface="NIKMHC+TimesNewRoman,Bold"/>
            </a:endParaRPr>
          </a:p>
        </p:txBody>
      </p:sp>
    </p:spTree>
  </p:cSld>
  <p:clrMapOvr>
    <a:masterClrMapping/>
  </p:clrMapOvr>
  <p:transition advTm="18425"/>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07770" y="595396"/>
            <a:ext cx="7721233" cy="525785"/>
          </a:xfrm>
          <a:prstGeom prst="rect">
            <a:avLst/>
          </a:prstGeom>
        </p:spPr>
        <p:txBody>
          <a:bodyPr vert="horz" wrap="square" lIns="0" tIns="0" rIns="0" bIns="0" rtlCol="0">
            <a:spAutoFit/>
          </a:bodyPr>
          <a:lstStyle/>
          <a:p>
            <a:pPr>
              <a:lnSpc>
                <a:spcPts val="4147"/>
              </a:lnSpc>
            </a:pPr>
            <a:r>
              <a:rPr lang="sr-Latn-RS" sz="4000" spc="-34" dirty="0" smtClean="0">
                <a:solidFill>
                  <a:srgbClr val="C00000"/>
                </a:solidFill>
                <a:latin typeface="NIKMHC+TimesNewRoman,Bold"/>
              </a:rPr>
              <a:t>  </a:t>
            </a:r>
            <a:r>
              <a:rPr lang="en-US" sz="4000" dirty="0" smtClean="0">
                <a:solidFill>
                  <a:srgbClr val="C00000"/>
                </a:solidFill>
                <a:latin typeface="Times New Roman" pitchFamily="18" charset="0"/>
                <a:cs typeface="Times New Roman" pitchFamily="18" charset="0"/>
              </a:rPr>
              <a:t>Theory of programmed death</a:t>
            </a:r>
            <a:endParaRPr sz="4000" dirty="0">
              <a:solidFill>
                <a:srgbClr val="C00000"/>
              </a:solidFill>
              <a:latin typeface="Times New Roman" pitchFamily="18" charset="0"/>
              <a:cs typeface="Times New Roman" pitchFamily="18" charset="0"/>
            </a:endParaRPr>
          </a:p>
        </p:txBody>
      </p:sp>
      <p:sp>
        <p:nvSpPr>
          <p:cNvPr id="4" name="object 4"/>
          <p:cNvSpPr txBox="1"/>
          <p:nvPr/>
        </p:nvSpPr>
        <p:spPr>
          <a:xfrm>
            <a:off x="549262" y="1695904"/>
            <a:ext cx="7832738" cy="371897"/>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Existence of genes involved in aging</a:t>
            </a:r>
            <a:endParaRPr sz="2800" dirty="0">
              <a:solidFill>
                <a:srgbClr val="000000"/>
              </a:solidFill>
              <a:latin typeface="Times New Roman" pitchFamily="18" charset="0"/>
              <a:cs typeface="Times New Roman" pitchFamily="18" charset="0"/>
            </a:endParaRPr>
          </a:p>
        </p:txBody>
      </p:sp>
      <p:sp>
        <p:nvSpPr>
          <p:cNvPr id="5" name="object 5"/>
          <p:cNvSpPr txBox="1"/>
          <p:nvPr/>
        </p:nvSpPr>
        <p:spPr>
          <a:xfrm>
            <a:off x="549267" y="2211032"/>
            <a:ext cx="8815315" cy="371897"/>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Each species has a certain maximum life span</a:t>
            </a:r>
            <a:endParaRPr sz="2800" spc="-25" dirty="0">
              <a:solidFill>
                <a:srgbClr val="000000"/>
              </a:solidFill>
              <a:latin typeface="Times New Roman" pitchFamily="18" charset="0"/>
              <a:cs typeface="Times New Roman" pitchFamily="18" charset="0"/>
            </a:endParaRPr>
          </a:p>
        </p:txBody>
      </p:sp>
      <p:sp>
        <p:nvSpPr>
          <p:cNvPr id="7" name="object 7"/>
          <p:cNvSpPr txBox="1"/>
          <p:nvPr/>
        </p:nvSpPr>
        <p:spPr>
          <a:xfrm>
            <a:off x="549271" y="3145876"/>
            <a:ext cx="8360193" cy="743793"/>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sz="2800" spc="1022" smtClean="0">
                <a:solidFill>
                  <a:srgbClr val="000000"/>
                </a:solidFill>
                <a:latin typeface="Times New Roman"/>
                <a:cs typeface="Times New Roman"/>
              </a:rPr>
              <a:t> </a:t>
            </a:r>
            <a:r>
              <a:rPr lang="en-US" sz="2800" dirty="0" smtClean="0">
                <a:latin typeface="Times New Roman" pitchFamily="18" charset="0"/>
                <a:cs typeface="Times New Roman" pitchFamily="18" charset="0"/>
              </a:rPr>
              <a:t>Children of long-lived parents have long lives themselves</a:t>
            </a:r>
            <a:endParaRPr sz="2800" spc="-41" dirty="0">
              <a:solidFill>
                <a:srgbClr val="000000"/>
              </a:solidFill>
              <a:latin typeface="Times New Roman" pitchFamily="18" charset="0"/>
              <a:cs typeface="Times New Roman" pitchFamily="18" charset="0"/>
            </a:endParaRPr>
          </a:p>
        </p:txBody>
      </p:sp>
      <p:sp>
        <p:nvSpPr>
          <p:cNvPr id="9" name="object 9"/>
          <p:cNvSpPr txBox="1"/>
          <p:nvPr/>
        </p:nvSpPr>
        <p:spPr>
          <a:xfrm>
            <a:off x="549271" y="4089859"/>
            <a:ext cx="8862986" cy="371897"/>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Similar life span of monozygotic twins</a:t>
            </a:r>
            <a:endParaRPr sz="2800" spc="-23" dirty="0">
              <a:solidFill>
                <a:srgbClr val="000000"/>
              </a:solidFill>
              <a:latin typeface="Times New Roman" pitchFamily="18" charset="0"/>
              <a:cs typeface="Times New Roman" pitchFamily="18" charset="0"/>
            </a:endParaRPr>
          </a:p>
        </p:txBody>
      </p:sp>
      <p:sp>
        <p:nvSpPr>
          <p:cNvPr id="10" name="object 10"/>
          <p:cNvSpPr txBox="1"/>
          <p:nvPr/>
        </p:nvSpPr>
        <p:spPr>
          <a:xfrm>
            <a:off x="549275" y="4648199"/>
            <a:ext cx="8289926" cy="1115690"/>
          </a:xfrm>
          <a:prstGeom prst="rect">
            <a:avLst/>
          </a:prstGeom>
        </p:spPr>
        <p:txBody>
          <a:bodyPr vert="horz" wrap="square" lIns="0" tIns="0" rIns="0" bIns="0" rtlCol="0">
            <a:spAutoFit/>
          </a:bodyPr>
          <a:lstStyle/>
          <a:p>
            <a:pPr>
              <a:lnSpc>
                <a:spcPts val="2896"/>
              </a:lnSpc>
            </a:pPr>
            <a:r>
              <a:rPr sz="2800">
                <a:solidFill>
                  <a:srgbClr val="000000"/>
                </a:solidFill>
                <a:latin typeface="Times New Roman" pitchFamily="18" charset="0"/>
                <a:cs typeface="Times New Roman" pitchFamily="18" charset="0"/>
              </a:rPr>
              <a:t>•</a:t>
            </a:r>
            <a:r>
              <a:rPr sz="2800" spc="1022">
                <a:solidFill>
                  <a:srgbClr val="00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Existence of specific mechanisms programmed death to remove old </a:t>
            </a:r>
            <a:r>
              <a:rPr lang="en-US" sz="2800" dirty="0" err="1" smtClean="0">
                <a:latin typeface="Times New Roman" pitchFamily="18" charset="0"/>
                <a:cs typeface="Times New Roman" pitchFamily="18" charset="0"/>
              </a:rPr>
              <a:t>i</a:t>
            </a:r>
            <a:r>
              <a:rPr lang="en-US" sz="2800" dirty="0" smtClean="0">
                <a:latin typeface="Times New Roman" pitchFamily="18" charset="0"/>
                <a:cs typeface="Times New Roman" pitchFamily="18" charset="0"/>
              </a:rPr>
              <a:t> unnecessary members of the population in order to freed up space and resources for younger people</a:t>
            </a:r>
            <a:endParaRPr sz="2800" spc="-28" dirty="0">
              <a:solidFill>
                <a:srgbClr val="000000"/>
              </a:solidFill>
              <a:latin typeface="Times New Roman" pitchFamily="18" charset="0"/>
              <a:cs typeface="Times New Roman" pitchFamily="18" charset="0"/>
            </a:endParaRPr>
          </a:p>
        </p:txBody>
      </p:sp>
      <p:sp>
        <p:nvSpPr>
          <p:cNvPr id="12" name="object 6"/>
          <p:cNvSpPr txBox="1"/>
          <p:nvPr/>
        </p:nvSpPr>
        <p:spPr>
          <a:xfrm>
            <a:off x="892489" y="2640022"/>
            <a:ext cx="1710149"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10" dirty="0">
              <a:solidFill>
                <a:srgbClr val="000000"/>
              </a:solidFill>
              <a:latin typeface="NIKMHC+TimesNewRoman,Bold"/>
              <a:cs typeface="NIKMHC+TimesNewRoman,Bold"/>
            </a:endParaRPr>
          </a:p>
        </p:txBody>
      </p:sp>
    </p:spTree>
  </p:cSld>
  <p:clrMapOvr>
    <a:masterClrMapping/>
  </p:clrMapOvr>
  <p:transition advTm="26338"/>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026474" y="595396"/>
            <a:ext cx="8138493" cy="525785"/>
          </a:xfrm>
          <a:prstGeom prst="rect">
            <a:avLst/>
          </a:prstGeom>
        </p:spPr>
        <p:txBody>
          <a:bodyPr vert="horz" wrap="square" lIns="0" tIns="0" rIns="0" bIns="0" rtlCol="0">
            <a:spAutoFit/>
          </a:bodyPr>
          <a:lstStyle/>
          <a:p>
            <a:pPr>
              <a:lnSpc>
                <a:spcPts val="4147"/>
              </a:lnSpc>
            </a:pPr>
            <a:r>
              <a:rPr lang="sr-Latn-RS" sz="4000" spc="-33" dirty="0" smtClean="0">
                <a:solidFill>
                  <a:srgbClr val="C00000"/>
                </a:solidFill>
                <a:latin typeface="NIKMHC+TimesNewRoman,Bold"/>
              </a:rPr>
              <a:t>  </a:t>
            </a:r>
            <a:r>
              <a:rPr lang="en-US" sz="4000" dirty="0" smtClean="0">
                <a:solidFill>
                  <a:srgbClr val="C00000"/>
                </a:solidFill>
                <a:latin typeface="Times New Roman" pitchFamily="18" charset="0"/>
                <a:cs typeface="Times New Roman" pitchFamily="18" charset="0"/>
              </a:rPr>
              <a:t>Theory of mutation accumulation</a:t>
            </a:r>
            <a:endParaRPr sz="4000" spc="28" dirty="0">
              <a:solidFill>
                <a:srgbClr val="C00000"/>
              </a:solidFill>
              <a:latin typeface="Times New Roman" pitchFamily="18" charset="0"/>
              <a:cs typeface="Times New Roman" pitchFamily="18" charset="0"/>
            </a:endParaRPr>
          </a:p>
        </p:txBody>
      </p:sp>
      <p:sp>
        <p:nvSpPr>
          <p:cNvPr id="4" name="object 4"/>
          <p:cNvSpPr txBox="1"/>
          <p:nvPr/>
        </p:nvSpPr>
        <p:spPr>
          <a:xfrm>
            <a:off x="549262" y="1695904"/>
            <a:ext cx="8594738" cy="3023905"/>
          </a:xfrm>
          <a:prstGeom prst="rect">
            <a:avLst/>
          </a:prstGeom>
        </p:spPr>
        <p:txBody>
          <a:bodyPr vert="horz" wrap="square" lIns="0" tIns="0" rIns="0" bIns="0" rtlCol="0">
            <a:spAutoFit/>
          </a:bodyPr>
          <a:lstStyle/>
          <a:p>
            <a:r>
              <a:rPr sz="2800">
                <a:solidFill>
                  <a:srgbClr val="000000"/>
                </a:solidFill>
                <a:latin typeface="Arial"/>
                <a:cs typeface="Arial"/>
              </a:rPr>
              <a:t>•</a:t>
            </a:r>
            <a:r>
              <a:rPr sz="2800" spc="1022">
                <a:solidFill>
                  <a:srgbClr val="000000"/>
                </a:solidFill>
                <a:latin typeface="Times New Roman"/>
                <a:cs typeface="Times New Roman"/>
              </a:rPr>
              <a:t> </a:t>
            </a:r>
            <a:r>
              <a:rPr lang="en-US" sz="2400" dirty="0" smtClean="0"/>
              <a:t> </a:t>
            </a:r>
            <a:r>
              <a:rPr lang="en-US" sz="2400" b="1" dirty="0" smtClean="0">
                <a:latin typeface="Times New Roman" pitchFamily="18" charset="0"/>
                <a:cs typeface="Times New Roman" pitchFamily="18" charset="0"/>
              </a:rPr>
              <a:t>Medawar: </a:t>
            </a:r>
            <a:r>
              <a:rPr lang="en-US" sz="2400" dirty="0" smtClean="0">
                <a:latin typeface="Times New Roman" pitchFamily="18" charset="0"/>
                <a:cs typeface="Times New Roman" pitchFamily="18" charset="0"/>
              </a:rPr>
              <a:t>Aging is a byproduct of natural selection. We live long enough to reproduce, after which numerous external and internal factors cause death.</a:t>
            </a:r>
          </a:p>
          <a:p>
            <a:r>
              <a:rPr lang="en-US" sz="2400" dirty="0" smtClean="0"/>
              <a:t/>
            </a:r>
            <a:br>
              <a:rPr lang="en-US" sz="2400" dirty="0" smtClean="0"/>
            </a:br>
            <a:endParaRPr lang="sr-Latn-RS" sz="2400" spc="-18" dirty="0" smtClean="0">
              <a:solidFill>
                <a:srgbClr val="000000"/>
              </a:solidFill>
              <a:latin typeface="NIKMHC+TimesNewRoman,Bold"/>
              <a:cs typeface="NIKMHC+TimesNewRoman,Bold"/>
            </a:endParaRPr>
          </a:p>
          <a:p>
            <a:pPr marL="0" marR="0">
              <a:lnSpc>
                <a:spcPts val="2896"/>
              </a:lnSpc>
              <a:spcBef>
                <a:spcPts val="0"/>
              </a:spcBef>
              <a:spcAft>
                <a:spcPts val="0"/>
              </a:spcAft>
            </a:pPr>
            <a:endParaRPr lang="sr-Latn-RS" sz="2400" spc="-18" dirty="0" smtClean="0">
              <a:solidFill>
                <a:srgbClr val="000000"/>
              </a:solidFill>
              <a:latin typeface="NIKMHC+TimesNewRoman,Bold"/>
              <a:cs typeface="NIKMHC+TimesNewRoman,Bold"/>
            </a:endParaRPr>
          </a:p>
          <a:p>
            <a:pPr marL="0" marR="0">
              <a:lnSpc>
                <a:spcPts val="2896"/>
              </a:lnSpc>
              <a:spcBef>
                <a:spcPts val="0"/>
              </a:spcBef>
              <a:spcAft>
                <a:spcPts val="0"/>
              </a:spcAft>
            </a:pPr>
            <a:endParaRPr lang="sr-Latn-RS" sz="2400" spc="-18" dirty="0" smtClean="0">
              <a:solidFill>
                <a:srgbClr val="000000"/>
              </a:solidFill>
              <a:latin typeface="NIKMHC+TimesNewRoman,Bold"/>
              <a:cs typeface="NIKMHC+TimesNewRoman,Bold"/>
            </a:endParaRPr>
          </a:p>
          <a:p>
            <a:pPr marL="0" marR="0">
              <a:lnSpc>
                <a:spcPts val="2896"/>
              </a:lnSpc>
              <a:spcBef>
                <a:spcPts val="0"/>
              </a:spcBef>
              <a:spcAft>
                <a:spcPts val="0"/>
              </a:spcAft>
            </a:pPr>
            <a:endParaRPr sz="2400" spc="-18" dirty="0">
              <a:solidFill>
                <a:srgbClr val="000000"/>
              </a:solidFill>
              <a:latin typeface="NIKMHC+TimesNewRoman,Bold"/>
              <a:cs typeface="NIKMHC+TimesNewRoman,Bold"/>
            </a:endParaRPr>
          </a:p>
        </p:txBody>
      </p:sp>
      <p:sp>
        <p:nvSpPr>
          <p:cNvPr id="7" name="object 7"/>
          <p:cNvSpPr txBox="1"/>
          <p:nvPr/>
        </p:nvSpPr>
        <p:spPr>
          <a:xfrm>
            <a:off x="549283" y="2994633"/>
            <a:ext cx="8289917" cy="961802"/>
          </a:xfrm>
          <a:prstGeom prst="rect">
            <a:avLst/>
          </a:prstGeom>
        </p:spPr>
        <p:txBody>
          <a:bodyPr vert="horz" wrap="square" lIns="0" tIns="0" rIns="0" bIns="0" rtlCol="0">
            <a:spAutoFit/>
          </a:bodyPr>
          <a:lstStyle/>
          <a:p>
            <a:pPr>
              <a:lnSpc>
                <a:spcPts val="2505"/>
              </a:lnSpc>
            </a:pPr>
            <a:r>
              <a:rPr sz="2800">
                <a:solidFill>
                  <a:srgbClr val="000000"/>
                </a:solidFill>
                <a:latin typeface="Arial"/>
                <a:cs typeface="Arial"/>
              </a:rPr>
              <a:t>•</a:t>
            </a:r>
            <a:r>
              <a:rPr sz="2800" spc="1261">
                <a:solidFill>
                  <a:srgbClr val="000000"/>
                </a:solidFill>
                <a:latin typeface="Times New Roman"/>
                <a:cs typeface="Times New Roman"/>
              </a:rPr>
              <a:t> </a:t>
            </a:r>
            <a:r>
              <a:rPr lang="en-US" sz="2400" b="1" dirty="0" smtClean="0">
                <a:latin typeface="Times New Roman" pitchFamily="18" charset="0"/>
                <a:cs typeface="Times New Roman" pitchFamily="18" charset="0"/>
              </a:rPr>
              <a:t>Harmful mutations expressed </a:t>
            </a:r>
            <a:r>
              <a:rPr lang="en-US" sz="2400" dirty="0" smtClean="0">
                <a:latin typeface="Times New Roman" pitchFamily="18" charset="0"/>
                <a:cs typeface="Times New Roman" pitchFamily="18" charset="0"/>
              </a:rPr>
              <a:t>at a younger age </a:t>
            </a:r>
            <a:r>
              <a:rPr lang="sr-Latn-RS" sz="2400" dirty="0" smtClean="0">
                <a:latin typeface="Times New Roman" pitchFamily="18" charset="0"/>
                <a:cs typeface="Times New Roman" pitchFamily="18" charset="0"/>
              </a:rPr>
              <a:t>can</a:t>
            </a:r>
            <a:r>
              <a:rPr lang="en-US" sz="2400" dirty="0" smtClean="0">
                <a:latin typeface="Times New Roman" pitchFamily="18" charset="0"/>
                <a:cs typeface="Times New Roman" pitchFamily="18" charset="0"/>
              </a:rPr>
              <a:t> be removed from the genome by natural selection, for difference from those expressed in older age, after reproduction</a:t>
            </a:r>
            <a:endParaRPr sz="2400" dirty="0">
              <a:solidFill>
                <a:srgbClr val="000000"/>
              </a:solidFill>
              <a:latin typeface="Times New Roman" pitchFamily="18" charset="0"/>
              <a:cs typeface="Times New Roman" pitchFamily="18" charset="0"/>
            </a:endParaRPr>
          </a:p>
        </p:txBody>
      </p:sp>
      <p:sp>
        <p:nvSpPr>
          <p:cNvPr id="8" name="object 8"/>
          <p:cNvSpPr txBox="1"/>
          <p:nvPr/>
        </p:nvSpPr>
        <p:spPr>
          <a:xfrm>
            <a:off x="549287" y="4530593"/>
            <a:ext cx="8289914" cy="641201"/>
          </a:xfrm>
          <a:prstGeom prst="rect">
            <a:avLst/>
          </a:prstGeom>
        </p:spPr>
        <p:txBody>
          <a:bodyPr vert="horz" wrap="square" lIns="0" tIns="0" rIns="0" bIns="0" rtlCol="0">
            <a:spAutoFit/>
          </a:bodyPr>
          <a:lstStyle/>
          <a:p>
            <a:pPr>
              <a:lnSpc>
                <a:spcPts val="2503"/>
              </a:lnSpc>
            </a:pPr>
            <a:r>
              <a:rPr sz="2400">
                <a:solidFill>
                  <a:srgbClr val="000000"/>
                </a:solidFill>
                <a:latin typeface="Arial"/>
                <a:cs typeface="Arial"/>
              </a:rPr>
              <a:t>•</a:t>
            </a:r>
            <a:r>
              <a:rPr sz="2400" spc="1261">
                <a:solidFill>
                  <a:srgbClr val="000000"/>
                </a:solidFill>
                <a:latin typeface="Times New Roman"/>
                <a:cs typeface="Times New Roman"/>
              </a:rPr>
              <a:t> </a:t>
            </a:r>
            <a:r>
              <a:rPr lang="en-US" sz="2400" b="1" dirty="0" smtClean="0">
                <a:latin typeface="Times New Roman" pitchFamily="18" charset="0"/>
                <a:cs typeface="Times New Roman" pitchFamily="18" charset="0"/>
              </a:rPr>
              <a:t>Hutchinson-Guilford </a:t>
            </a:r>
            <a:r>
              <a:rPr lang="en-US" sz="2400" b="1" dirty="0" err="1" smtClean="0">
                <a:latin typeface="Times New Roman" pitchFamily="18" charset="0"/>
                <a:cs typeface="Times New Roman" pitchFamily="18" charset="0"/>
              </a:rPr>
              <a:t>progeria</a:t>
            </a:r>
            <a:r>
              <a:rPr lang="en-US" sz="2400" dirty="0" smtClean="0">
                <a:latin typeface="Times New Roman" pitchFamily="18" charset="0"/>
                <a:cs typeface="Times New Roman" pitchFamily="18" charset="0"/>
              </a:rPr>
              <a:t>: patients live approx 12 years and I can't pass my mutated genes on the next generation</a:t>
            </a:r>
            <a:endParaRPr sz="2400" spc="-37" dirty="0">
              <a:solidFill>
                <a:srgbClr val="000000"/>
              </a:solidFill>
              <a:latin typeface="Times New Roman" pitchFamily="18" charset="0"/>
              <a:cs typeface="Times New Roman" pitchFamily="18" charset="0"/>
            </a:endParaRPr>
          </a:p>
        </p:txBody>
      </p:sp>
      <p:sp>
        <p:nvSpPr>
          <p:cNvPr id="9" name="object 9"/>
          <p:cNvSpPr txBox="1"/>
          <p:nvPr/>
        </p:nvSpPr>
        <p:spPr>
          <a:xfrm>
            <a:off x="549277" y="5703810"/>
            <a:ext cx="8442323" cy="961802"/>
          </a:xfrm>
          <a:prstGeom prst="rect">
            <a:avLst/>
          </a:prstGeom>
        </p:spPr>
        <p:txBody>
          <a:bodyPr vert="horz" wrap="square" lIns="0" tIns="0" rIns="0" bIns="0" rtlCol="0">
            <a:spAutoFit/>
          </a:bodyPr>
          <a:lstStyle/>
          <a:p>
            <a:pPr>
              <a:lnSpc>
                <a:spcPts val="2503"/>
              </a:lnSpc>
            </a:pPr>
            <a:r>
              <a:rPr sz="2400">
                <a:solidFill>
                  <a:srgbClr val="000000"/>
                </a:solidFill>
                <a:latin typeface="Arial"/>
                <a:cs typeface="Arial"/>
              </a:rPr>
              <a:t>•</a:t>
            </a:r>
            <a:r>
              <a:rPr sz="2400" spc="1261">
                <a:solidFill>
                  <a:srgbClr val="000000"/>
                </a:solidFill>
                <a:latin typeface="Times New Roman"/>
                <a:cs typeface="Times New Roman"/>
              </a:rPr>
              <a:t> </a:t>
            </a:r>
            <a:r>
              <a:rPr lang="en-US" sz="2400" b="1" dirty="0" smtClean="0">
                <a:latin typeface="Times New Roman" pitchFamily="18" charset="0"/>
                <a:cs typeface="Times New Roman" pitchFamily="18" charset="0"/>
              </a:rPr>
              <a:t>In contrast, familial Alzheimer's disease: </a:t>
            </a:r>
            <a:r>
              <a:rPr lang="en-US" sz="2400" dirty="0" smtClean="0">
                <a:latin typeface="Times New Roman" pitchFamily="18" charset="0"/>
                <a:cs typeface="Times New Roman" pitchFamily="18" charset="0"/>
              </a:rPr>
              <a:t>persons with whose mutation expression takes on pathological proportions only in old age they can produce offspring before they get sick</a:t>
            </a:r>
            <a:endParaRPr sz="2400" spc="-94" dirty="0">
              <a:solidFill>
                <a:srgbClr val="000000"/>
              </a:solidFill>
              <a:latin typeface="Times New Roman" pitchFamily="18" charset="0"/>
              <a:cs typeface="Times New Roman" pitchFamily="18" charset="0"/>
            </a:endParaRPr>
          </a:p>
        </p:txBody>
      </p:sp>
      <p:sp>
        <p:nvSpPr>
          <p:cNvPr id="10" name="object 5"/>
          <p:cNvSpPr txBox="1"/>
          <p:nvPr/>
        </p:nvSpPr>
        <p:spPr>
          <a:xfrm>
            <a:off x="549266" y="2184011"/>
            <a:ext cx="9014684" cy="320601"/>
          </a:xfrm>
          <a:prstGeom prst="rect">
            <a:avLst/>
          </a:prstGeom>
        </p:spPr>
        <p:txBody>
          <a:bodyPr vert="horz" wrap="square" lIns="0" tIns="0" rIns="0" bIns="0" rtlCol="0">
            <a:spAutoFit/>
          </a:bodyPr>
          <a:lstStyle/>
          <a:p>
            <a:pPr marL="0" marR="0">
              <a:lnSpc>
                <a:spcPts val="2503"/>
              </a:lnSpc>
              <a:spcBef>
                <a:spcPts val="0"/>
              </a:spcBef>
              <a:spcAft>
                <a:spcPts val="0"/>
              </a:spcAft>
            </a:pPr>
            <a:r>
              <a:rPr sz="2400" spc="1261" smtClean="0">
                <a:solidFill>
                  <a:srgbClr val="000000"/>
                </a:solidFill>
                <a:latin typeface="Times New Roman"/>
                <a:cs typeface="Times New Roman"/>
              </a:rPr>
              <a:t> </a:t>
            </a:r>
            <a:endParaRPr sz="2400" dirty="0">
              <a:solidFill>
                <a:srgbClr val="000000"/>
              </a:solidFill>
              <a:latin typeface="BIIBQK+TimesNewRoman"/>
              <a:cs typeface="BIIBQK+TimesNewRoman"/>
            </a:endParaRPr>
          </a:p>
        </p:txBody>
      </p:sp>
      <p:sp>
        <p:nvSpPr>
          <p:cNvPr id="11" name="object 5"/>
          <p:cNvSpPr txBox="1"/>
          <p:nvPr/>
        </p:nvSpPr>
        <p:spPr>
          <a:xfrm>
            <a:off x="701666" y="2336411"/>
            <a:ext cx="9014684" cy="320601"/>
          </a:xfrm>
          <a:prstGeom prst="rect">
            <a:avLst/>
          </a:prstGeom>
        </p:spPr>
        <p:txBody>
          <a:bodyPr vert="horz" wrap="square" lIns="0" tIns="0" rIns="0" bIns="0" rtlCol="0">
            <a:spAutoFit/>
          </a:bodyPr>
          <a:lstStyle/>
          <a:p>
            <a:pPr marL="0" marR="0">
              <a:lnSpc>
                <a:spcPts val="2503"/>
              </a:lnSpc>
              <a:spcBef>
                <a:spcPts val="0"/>
              </a:spcBef>
              <a:spcAft>
                <a:spcPts val="0"/>
              </a:spcAft>
            </a:pPr>
            <a:r>
              <a:rPr sz="2400" spc="1261" smtClean="0">
                <a:solidFill>
                  <a:srgbClr val="000000"/>
                </a:solidFill>
                <a:latin typeface="Times New Roman"/>
                <a:cs typeface="Times New Roman"/>
              </a:rPr>
              <a:t> </a:t>
            </a:r>
            <a:endParaRPr sz="2400" dirty="0">
              <a:solidFill>
                <a:srgbClr val="000000"/>
              </a:solidFill>
              <a:latin typeface="BIIBQK+TimesNewRoman"/>
              <a:cs typeface="BIIBQK+TimesNewRoman"/>
            </a:endParaRPr>
          </a:p>
        </p:txBody>
      </p:sp>
    </p:spTree>
  </p:cSld>
  <p:clrMapOvr>
    <a:masterClrMapping/>
  </p:clrMapOvr>
  <p:transition advTm="58988"/>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311467" y="595396"/>
            <a:ext cx="9623573" cy="525785"/>
          </a:xfrm>
          <a:prstGeom prst="rect">
            <a:avLst/>
          </a:prstGeom>
        </p:spPr>
        <p:txBody>
          <a:bodyPr vert="horz" wrap="square" lIns="0" tIns="0" rIns="0" bIns="0" rtlCol="0">
            <a:spAutoFit/>
          </a:bodyPr>
          <a:lstStyle/>
          <a:p>
            <a:pPr>
              <a:lnSpc>
                <a:spcPts val="4147"/>
              </a:lnSpc>
            </a:pPr>
            <a:r>
              <a:rPr lang="sr-Latn-RS" sz="4000" spc="-31"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Antagonistic </a:t>
            </a:r>
            <a:r>
              <a:rPr lang="en-US" sz="4000" b="1" dirty="0" err="1" smtClean="0">
                <a:solidFill>
                  <a:srgbClr val="C00000"/>
                </a:solidFill>
                <a:latin typeface="Times New Roman" pitchFamily="18" charset="0"/>
                <a:cs typeface="Times New Roman" pitchFamily="18" charset="0"/>
              </a:rPr>
              <a:t>pleiotropic</a:t>
            </a:r>
            <a:r>
              <a:rPr lang="en-US" sz="4000" b="1" dirty="0" smtClean="0">
                <a:solidFill>
                  <a:srgbClr val="C00000"/>
                </a:solidFill>
                <a:latin typeface="Times New Roman" pitchFamily="18" charset="0"/>
                <a:cs typeface="Times New Roman" pitchFamily="18" charset="0"/>
              </a:rPr>
              <a:t> theory</a:t>
            </a:r>
            <a:endParaRPr sz="4000" b="1" spc="-17" dirty="0">
              <a:solidFill>
                <a:srgbClr val="C00000"/>
              </a:solidFill>
              <a:latin typeface="Times New Roman" pitchFamily="18" charset="0"/>
              <a:cs typeface="Times New Roman" pitchFamily="18" charset="0"/>
            </a:endParaRPr>
          </a:p>
        </p:txBody>
      </p:sp>
      <p:sp>
        <p:nvSpPr>
          <p:cNvPr id="4" name="object 4"/>
          <p:cNvSpPr txBox="1"/>
          <p:nvPr/>
        </p:nvSpPr>
        <p:spPr>
          <a:xfrm>
            <a:off x="473075" y="1440037"/>
            <a:ext cx="8442325" cy="641201"/>
          </a:xfrm>
          <a:prstGeom prst="rect">
            <a:avLst/>
          </a:prstGeom>
        </p:spPr>
        <p:txBody>
          <a:bodyPr vert="horz" wrap="square" lIns="0" tIns="0" rIns="0" bIns="0" rtlCol="0">
            <a:spAutoFit/>
          </a:bodyPr>
          <a:lstStyle/>
          <a:p>
            <a:pPr>
              <a:lnSpc>
                <a:spcPts val="2503"/>
              </a:lnSpc>
            </a:pPr>
            <a:r>
              <a:rPr sz="2400" smtClean="0">
                <a:solidFill>
                  <a:srgbClr val="000000"/>
                </a:solidFill>
                <a:latin typeface="Arial"/>
                <a:cs typeface="Arial"/>
              </a:rPr>
              <a:t>•</a:t>
            </a:r>
            <a:r>
              <a:rPr lang="sr-Latn-RS" sz="2400" spc="1787" dirty="0" smtClean="0">
                <a:solidFill>
                  <a:srgbClr val="000000"/>
                </a:solidFill>
                <a:latin typeface="Times New Roman"/>
                <a:cs typeface="Times New Roman"/>
              </a:rPr>
              <a:t> </a:t>
            </a:r>
            <a:r>
              <a:rPr lang="en-US" sz="2400" b="1" dirty="0" smtClean="0">
                <a:latin typeface="Times New Roman" pitchFamily="18" charset="0"/>
                <a:cs typeface="Times New Roman" pitchFamily="18" charset="0"/>
              </a:rPr>
              <a:t>George Williams' "pay later" theory </a:t>
            </a:r>
            <a:r>
              <a:rPr lang="en-US" sz="2400" dirty="0" smtClean="0">
                <a:latin typeface="Times New Roman" pitchFamily="18" charset="0"/>
                <a:cs typeface="Times New Roman" pitchFamily="18" charset="0"/>
              </a:rPr>
              <a:t>is based on two assumptions:</a:t>
            </a:r>
            <a:endParaRPr sz="2400" dirty="0">
              <a:solidFill>
                <a:srgbClr val="000000"/>
              </a:solidFill>
              <a:latin typeface="Times New Roman" pitchFamily="18" charset="0"/>
              <a:cs typeface="Times New Roman" pitchFamily="18" charset="0"/>
            </a:endParaRPr>
          </a:p>
        </p:txBody>
      </p:sp>
      <p:sp>
        <p:nvSpPr>
          <p:cNvPr id="6" name="object 6"/>
          <p:cNvSpPr txBox="1"/>
          <p:nvPr/>
        </p:nvSpPr>
        <p:spPr>
          <a:xfrm>
            <a:off x="473079" y="2279245"/>
            <a:ext cx="8584947" cy="641201"/>
          </a:xfrm>
          <a:prstGeom prst="rect">
            <a:avLst/>
          </a:prstGeom>
        </p:spPr>
        <p:txBody>
          <a:bodyPr vert="horz" wrap="square" lIns="0" tIns="0" rIns="0" bIns="0" rtlCol="0">
            <a:spAutoFit/>
          </a:bodyPr>
          <a:lstStyle/>
          <a:p>
            <a:pPr>
              <a:lnSpc>
                <a:spcPts val="2505"/>
              </a:lnSpc>
            </a:pPr>
            <a:r>
              <a:rPr sz="2400" smtClean="0">
                <a:solidFill>
                  <a:srgbClr val="000000"/>
                </a:solidFill>
                <a:latin typeface="Arial"/>
                <a:cs typeface="Arial"/>
              </a:rPr>
              <a:t>•</a:t>
            </a:r>
            <a:r>
              <a:rPr lang="sr-Latn-RS" sz="2400" dirty="0" smtClean="0">
                <a:solidFill>
                  <a:srgbClr val="000000"/>
                </a:solidFill>
                <a:latin typeface="Arial"/>
                <a:cs typeface="Arial"/>
              </a:rPr>
              <a:t>  </a:t>
            </a:r>
            <a:r>
              <a:rPr lang="en-US" sz="2400" b="1" dirty="0" smtClean="0">
                <a:latin typeface="Times New Roman" pitchFamily="18" charset="0"/>
                <a:cs typeface="Times New Roman" pitchFamily="18" charset="0"/>
              </a:rPr>
              <a:t>A particular gene </a:t>
            </a:r>
            <a:r>
              <a:rPr lang="en-US" sz="2400" dirty="0" smtClean="0">
                <a:latin typeface="Times New Roman" pitchFamily="18" charset="0"/>
                <a:cs typeface="Times New Roman" pitchFamily="18" charset="0"/>
              </a:rPr>
              <a:t>can have an effect NOT ONLY on one property than on more</a:t>
            </a:r>
            <a:r>
              <a:rPr lang="sr-Latn-RS" sz="2400" dirty="0" smtClean="0">
                <a:latin typeface="Times New Roman" pitchFamily="18" charset="0"/>
                <a:cs typeface="Times New Roman" pitchFamily="18" charset="0"/>
              </a:rPr>
              <a:t>.</a:t>
            </a:r>
            <a:endParaRPr sz="2400" dirty="0">
              <a:solidFill>
                <a:srgbClr val="000000"/>
              </a:solidFill>
              <a:latin typeface="Times New Roman" pitchFamily="18" charset="0"/>
              <a:cs typeface="Times New Roman" pitchFamily="18" charset="0"/>
            </a:endParaRPr>
          </a:p>
        </p:txBody>
      </p:sp>
      <p:sp>
        <p:nvSpPr>
          <p:cNvPr id="7" name="object 7"/>
          <p:cNvSpPr txBox="1"/>
          <p:nvPr/>
        </p:nvSpPr>
        <p:spPr>
          <a:xfrm>
            <a:off x="473095" y="3061574"/>
            <a:ext cx="8907702" cy="1477328"/>
          </a:xfrm>
          <a:prstGeom prst="rect">
            <a:avLst/>
          </a:prstGeom>
        </p:spPr>
        <p:txBody>
          <a:bodyPr vert="horz" wrap="square" lIns="0" tIns="0" rIns="0" bIns="0" rtlCol="0">
            <a:spAutoFit/>
          </a:bodyPr>
          <a:lstStyle/>
          <a:p>
            <a:r>
              <a:rPr sz="2400">
                <a:solidFill>
                  <a:srgbClr val="000000"/>
                </a:solidFill>
                <a:latin typeface="Arial"/>
                <a:cs typeface="Arial"/>
              </a:rPr>
              <a:t>•</a:t>
            </a:r>
            <a:r>
              <a:rPr sz="2400" spc="1261">
                <a:solidFill>
                  <a:srgbClr val="000000"/>
                </a:solidFill>
                <a:latin typeface="Times New Roman"/>
                <a:cs typeface="Times New Roman"/>
              </a:rPr>
              <a:t> </a:t>
            </a:r>
            <a:r>
              <a:rPr lang="en-US" sz="2400" dirty="0" smtClean="0">
                <a:latin typeface="Times New Roman" pitchFamily="18" charset="0"/>
                <a:cs typeface="Times New Roman" pitchFamily="18" charset="0"/>
              </a:rPr>
              <a:t>These </a:t>
            </a:r>
            <a:r>
              <a:rPr lang="en-US" sz="2400" dirty="0" err="1" smtClean="0">
                <a:latin typeface="Times New Roman" pitchFamily="18" charset="0"/>
                <a:cs typeface="Times New Roman" pitchFamily="18" charset="0"/>
              </a:rPr>
              <a:t>pleiotropic</a:t>
            </a:r>
            <a:r>
              <a:rPr lang="en-US" sz="2400" dirty="0" smtClean="0">
                <a:latin typeface="Times New Roman" pitchFamily="18" charset="0"/>
                <a:cs typeface="Times New Roman" pitchFamily="18" charset="0"/>
              </a:rPr>
              <a:t> effects can operate to a degree adaptation of the individual to the opposite </a:t>
            </a:r>
            <a:r>
              <a:rPr lang="en-US" sz="2400" b="1" dirty="0" smtClean="0">
                <a:latin typeface="Times New Roman" pitchFamily="18" charset="0"/>
                <a:cs typeface="Times New Roman" pitchFamily="18" charset="0"/>
              </a:rPr>
              <a:t>(antagonistic) </a:t>
            </a:r>
            <a:r>
              <a:rPr lang="en-US" sz="2400" dirty="0" smtClean="0">
                <a:latin typeface="Times New Roman" pitchFamily="18" charset="0"/>
                <a:cs typeface="Times New Roman" pitchFamily="18" charset="0"/>
              </a:rPr>
              <a:t>ways.</a:t>
            </a:r>
          </a:p>
          <a:p>
            <a:r>
              <a:rPr lang="en-US" sz="2400" dirty="0" smtClean="0"/>
              <a:t/>
            </a:r>
            <a:br>
              <a:rPr lang="en-US" sz="2400" dirty="0" smtClean="0"/>
            </a:br>
            <a:endParaRPr sz="2400" spc="-25" dirty="0">
              <a:solidFill>
                <a:srgbClr val="000000"/>
              </a:solidFill>
              <a:latin typeface="NIKMHC+TimesNewRoman,Bold"/>
              <a:cs typeface="NIKMHC+TimesNewRoman,Bold"/>
            </a:endParaRPr>
          </a:p>
        </p:txBody>
      </p:sp>
      <p:sp>
        <p:nvSpPr>
          <p:cNvPr id="8" name="object 8"/>
          <p:cNvSpPr txBox="1"/>
          <p:nvPr/>
        </p:nvSpPr>
        <p:spPr>
          <a:xfrm>
            <a:off x="473087" y="4272905"/>
            <a:ext cx="8442313" cy="641201"/>
          </a:xfrm>
          <a:prstGeom prst="rect">
            <a:avLst/>
          </a:prstGeom>
        </p:spPr>
        <p:txBody>
          <a:bodyPr vert="horz" wrap="square" lIns="0" tIns="0" rIns="0" bIns="0" rtlCol="0">
            <a:spAutoFit/>
          </a:bodyPr>
          <a:lstStyle/>
          <a:p>
            <a:pPr>
              <a:lnSpc>
                <a:spcPts val="2503"/>
              </a:lnSpc>
            </a:pPr>
            <a:r>
              <a:rPr sz="2400" smtClean="0">
                <a:solidFill>
                  <a:srgbClr val="000000"/>
                </a:solidFill>
                <a:latin typeface="Arial"/>
                <a:cs typeface="Arial"/>
              </a:rPr>
              <a:t>•</a:t>
            </a:r>
            <a:r>
              <a:rPr lang="sr-Latn-RS" sz="2400" dirty="0" smtClean="0">
                <a:solidFill>
                  <a:srgbClr val="000000"/>
                </a:solidFill>
                <a:latin typeface="Arial"/>
                <a:cs typeface="Arial"/>
              </a:rPr>
              <a:t>   </a:t>
            </a:r>
            <a:r>
              <a:rPr lang="en-US" sz="2400" dirty="0" smtClean="0">
                <a:latin typeface="Times New Roman" pitchFamily="18" charset="0"/>
                <a:cs typeface="Times New Roman" pitchFamily="18" charset="0"/>
              </a:rPr>
              <a:t>In case of existence of </a:t>
            </a:r>
            <a:r>
              <a:rPr lang="en-US" sz="2400" b="1" dirty="0" smtClean="0">
                <a:latin typeface="Times New Roman" pitchFamily="18" charset="0"/>
                <a:cs typeface="Times New Roman" pitchFamily="18" charset="0"/>
              </a:rPr>
              <a:t>"conflict of interests of genes" </a:t>
            </a:r>
            <a:r>
              <a:rPr lang="en-US" sz="2400" dirty="0" smtClean="0">
                <a:latin typeface="Times New Roman" pitchFamily="18" charset="0"/>
                <a:cs typeface="Times New Roman" pitchFamily="18" charset="0"/>
              </a:rPr>
              <a:t>natural selection is always </a:t>
            </a:r>
            <a:r>
              <a:rPr lang="en-US" sz="2400" b="1" dirty="0" smtClean="0">
                <a:latin typeface="Times New Roman" pitchFamily="18" charset="0"/>
                <a:cs typeface="Times New Roman" pitchFamily="18" charset="0"/>
              </a:rPr>
              <a:t>in favor of younger age</a:t>
            </a:r>
            <a:r>
              <a:rPr lang="en-US" sz="2400" dirty="0" smtClean="0">
                <a:latin typeface="Times New Roman" pitchFamily="18" charset="0"/>
                <a:cs typeface="Times New Roman" pitchFamily="18" charset="0"/>
              </a:rPr>
              <a:t>.</a:t>
            </a:r>
            <a:r>
              <a:rPr sz="2400" spc="21" smtClean="0">
                <a:solidFill>
                  <a:srgbClr val="000000"/>
                </a:solidFill>
                <a:latin typeface="Times New Roman" pitchFamily="18" charset="0"/>
                <a:cs typeface="Times New Roman" pitchFamily="18" charset="0"/>
              </a:rPr>
              <a:t> </a:t>
            </a:r>
            <a:endParaRPr sz="2400" spc="-17" dirty="0">
              <a:solidFill>
                <a:srgbClr val="000000"/>
              </a:solidFill>
              <a:latin typeface="Times New Roman" pitchFamily="18" charset="0"/>
              <a:cs typeface="Times New Roman" pitchFamily="18" charset="0"/>
            </a:endParaRPr>
          </a:p>
        </p:txBody>
      </p:sp>
      <p:sp>
        <p:nvSpPr>
          <p:cNvPr id="9" name="object 9"/>
          <p:cNvSpPr txBox="1"/>
          <p:nvPr/>
        </p:nvSpPr>
        <p:spPr>
          <a:xfrm>
            <a:off x="473091" y="5104528"/>
            <a:ext cx="8442310" cy="1077218"/>
          </a:xfrm>
          <a:prstGeom prst="rect">
            <a:avLst/>
          </a:prstGeom>
        </p:spPr>
        <p:txBody>
          <a:bodyPr vert="horz" wrap="square" lIns="0" tIns="0" rIns="0" bIns="0" rtlCol="0">
            <a:spAutoFit/>
          </a:bodyPr>
          <a:lstStyle/>
          <a:p>
            <a:pPr>
              <a:lnSpc>
                <a:spcPts val="2112"/>
              </a:lnSpc>
            </a:pPr>
            <a:r>
              <a:rPr sz="2050" smtClean="0">
                <a:solidFill>
                  <a:srgbClr val="000000"/>
                </a:solidFill>
                <a:latin typeface="Arial"/>
                <a:cs typeface="Arial"/>
              </a:rPr>
              <a:t>•</a:t>
            </a:r>
            <a:r>
              <a:rPr lang="sr-Latn-RS" sz="2050" dirty="0" smtClean="0">
                <a:solidFill>
                  <a:srgbClr val="000000"/>
                </a:solidFill>
                <a:latin typeface="Arial"/>
                <a:cs typeface="Arial"/>
              </a:rPr>
              <a:t>    </a:t>
            </a:r>
            <a:r>
              <a:rPr lang="en-US" sz="2400" dirty="0" smtClean="0">
                <a:latin typeface="Times New Roman" pitchFamily="18" charset="0"/>
                <a:cs typeface="Times New Roman" pitchFamily="18" charset="0"/>
              </a:rPr>
              <a:t>For example. some gene increases the incorporation of calcium into bones. He has this kind of gene positive effect in early life (reduces the risk of fractures bones) and later can have a negative effect (increases the risk of osteoarthritis).</a:t>
            </a:r>
            <a:endParaRPr sz="2050" spc="-46" smtClean="0">
              <a:solidFill>
                <a:srgbClr val="000000"/>
              </a:solidFill>
              <a:latin typeface="Times New Roman" pitchFamily="18" charset="0"/>
              <a:cs typeface="Times New Roman" pitchFamily="18" charset="0"/>
            </a:endParaRPr>
          </a:p>
        </p:txBody>
      </p:sp>
      <p:sp>
        <p:nvSpPr>
          <p:cNvPr id="12" name="object 5"/>
          <p:cNvSpPr txBox="1"/>
          <p:nvPr/>
        </p:nvSpPr>
        <p:spPr>
          <a:xfrm>
            <a:off x="882971" y="1812274"/>
            <a:ext cx="3506338"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Tree>
  </p:cSld>
  <p:clrMapOvr>
    <a:masterClrMapping/>
  </p:clrMapOvr>
  <p:transition advTm="42267"/>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180337" y="461404"/>
            <a:ext cx="5486362" cy="601062"/>
          </a:xfrm>
          <a:prstGeom prst="rect">
            <a:avLst/>
          </a:prstGeom>
        </p:spPr>
        <p:txBody>
          <a:bodyPr vert="horz" wrap="square" lIns="0" tIns="0" rIns="0" bIns="0" rtlCol="0">
            <a:spAutoFit/>
          </a:bodyPr>
          <a:lstStyle/>
          <a:p>
            <a:pPr>
              <a:lnSpc>
                <a:spcPts val="4616"/>
              </a:lnSpc>
            </a:pPr>
            <a:r>
              <a:rPr lang="en-US" sz="4800" dirty="0" smtClean="0">
                <a:latin typeface="Times New Roman" pitchFamily="18" charset="0"/>
                <a:cs typeface="Times New Roman" pitchFamily="18" charset="0"/>
              </a:rPr>
              <a:t>   Lecture content</a:t>
            </a:r>
            <a:endParaRPr sz="4800" spc="-25" dirty="0">
              <a:solidFill>
                <a:srgbClr val="000000"/>
              </a:solidFill>
              <a:latin typeface="Times New Roman" pitchFamily="18" charset="0"/>
              <a:cs typeface="Times New Roman" pitchFamily="18" charset="0"/>
            </a:endParaRPr>
          </a:p>
        </p:txBody>
      </p:sp>
      <p:sp>
        <p:nvSpPr>
          <p:cNvPr id="4" name="object 4"/>
          <p:cNvSpPr txBox="1"/>
          <p:nvPr/>
        </p:nvSpPr>
        <p:spPr>
          <a:xfrm>
            <a:off x="457200" y="1600200"/>
            <a:ext cx="4572001" cy="371897"/>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t> </a:t>
            </a:r>
            <a:r>
              <a:rPr lang="en-US" sz="2800" dirty="0" smtClean="0">
                <a:latin typeface="Times New Roman" pitchFamily="18" charset="0"/>
                <a:cs typeface="Times New Roman" pitchFamily="18" charset="0"/>
              </a:rPr>
              <a:t>Definition of aging</a:t>
            </a:r>
            <a:endParaRPr sz="2800" spc="-33" dirty="0">
              <a:solidFill>
                <a:srgbClr val="000000"/>
              </a:solidFill>
              <a:latin typeface="Times New Roman" pitchFamily="18" charset="0"/>
              <a:cs typeface="Times New Roman" pitchFamily="18" charset="0"/>
            </a:endParaRPr>
          </a:p>
        </p:txBody>
      </p:sp>
      <p:sp>
        <p:nvSpPr>
          <p:cNvPr id="5" name="object 5"/>
          <p:cNvSpPr txBox="1"/>
          <p:nvPr/>
        </p:nvSpPr>
        <p:spPr>
          <a:xfrm>
            <a:off x="457200" y="2209800"/>
            <a:ext cx="5791200" cy="1487587"/>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Forms of aging</a:t>
            </a:r>
            <a:endParaRPr lang="sr-Latn-RS" sz="2800" dirty="0" smtClean="0">
              <a:latin typeface="Times New Roman" pitchFamily="18" charset="0"/>
              <a:cs typeface="Times New Roman" pitchFamily="18" charset="0"/>
            </a:endParaRPr>
          </a:p>
          <a:p>
            <a:pPr>
              <a:lnSpc>
                <a:spcPts val="2894"/>
              </a:lnSpc>
            </a:pPr>
            <a:endParaRPr lang="sr-Latn-RS" sz="2800" dirty="0" smtClean="0">
              <a:latin typeface="Times New Roman" pitchFamily="18" charset="0"/>
              <a:cs typeface="Times New Roman" pitchFamily="18" charset="0"/>
            </a:endParaRPr>
          </a:p>
          <a:p>
            <a:pPr>
              <a:lnSpc>
                <a:spcPts val="2894"/>
              </a:lnSpc>
            </a:pPr>
            <a:endParaRPr lang="sr-Latn-RS" sz="2800" dirty="0" smtClean="0">
              <a:latin typeface="Times New Roman" pitchFamily="18" charset="0"/>
              <a:cs typeface="Times New Roman" pitchFamily="18" charset="0"/>
            </a:endParaRPr>
          </a:p>
          <a:p>
            <a:pPr>
              <a:lnSpc>
                <a:spcPts val="2894"/>
              </a:lnSpc>
            </a:pPr>
            <a:endParaRPr sz="2800" spc="-31" dirty="0">
              <a:solidFill>
                <a:srgbClr val="000000"/>
              </a:solidFill>
              <a:latin typeface="Times New Roman" pitchFamily="18" charset="0"/>
              <a:cs typeface="Times New Roman" pitchFamily="18" charset="0"/>
            </a:endParaRPr>
          </a:p>
        </p:txBody>
      </p:sp>
      <p:sp>
        <p:nvSpPr>
          <p:cNvPr id="6" name="object 6"/>
          <p:cNvSpPr txBox="1"/>
          <p:nvPr/>
        </p:nvSpPr>
        <p:spPr>
          <a:xfrm>
            <a:off x="457200" y="2590800"/>
            <a:ext cx="8061330"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solidFill>
                  <a:srgbClr val="000000"/>
                </a:solidFill>
                <a:latin typeface="Arial"/>
                <a:cs typeface="Arial"/>
              </a:rPr>
              <a:t> </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Characteristics of the aging process</a:t>
            </a:r>
          </a:p>
          <a:p>
            <a:pPr>
              <a:lnSpc>
                <a:spcPts val="2896"/>
              </a:lnSpc>
            </a:pPr>
            <a:r>
              <a:rPr lang="en-US" sz="2800" spc="-33" dirty="0" smtClean="0">
                <a:solidFill>
                  <a:srgbClr val="000000"/>
                </a:solidFill>
                <a:latin typeface="BIIBQK+TimesNewRoman"/>
                <a:cs typeface="BIIBQK+TimesNewRoman"/>
              </a:rPr>
              <a:t> </a:t>
            </a:r>
            <a:endParaRPr sz="2800" spc="-33" dirty="0">
              <a:solidFill>
                <a:srgbClr val="000000"/>
              </a:solidFill>
              <a:latin typeface="BIIBQK+TimesNewRoman"/>
              <a:cs typeface="BIIBQK+TimesNewRoman"/>
            </a:endParaRPr>
          </a:p>
        </p:txBody>
      </p:sp>
      <p:sp>
        <p:nvSpPr>
          <p:cNvPr id="7" name="object 7"/>
          <p:cNvSpPr txBox="1"/>
          <p:nvPr/>
        </p:nvSpPr>
        <p:spPr>
          <a:xfrm>
            <a:off x="549274" y="3231335"/>
            <a:ext cx="7600267" cy="371897"/>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t> </a:t>
            </a:r>
            <a:r>
              <a:rPr lang="sr-Latn-RS" sz="2800" dirty="0" smtClean="0"/>
              <a:t> </a:t>
            </a:r>
            <a:r>
              <a:rPr lang="en-US" sz="2800" dirty="0" smtClean="0">
                <a:latin typeface="Times New Roman" pitchFamily="18" charset="0"/>
                <a:cs typeface="Times New Roman" pitchFamily="18" charset="0"/>
              </a:rPr>
              <a:t>Theories of Aging: Evolutionary and Modern</a:t>
            </a:r>
            <a:endParaRPr sz="2800" spc="-43" dirty="0">
              <a:solidFill>
                <a:srgbClr val="000000"/>
              </a:solidFill>
              <a:latin typeface="Times New Roman" pitchFamily="18" charset="0"/>
              <a:cs typeface="Times New Roman" pitchFamily="18" charset="0"/>
            </a:endParaRPr>
          </a:p>
        </p:txBody>
      </p:sp>
      <p:sp>
        <p:nvSpPr>
          <p:cNvPr id="8" name="object 8"/>
          <p:cNvSpPr txBox="1"/>
          <p:nvPr/>
        </p:nvSpPr>
        <p:spPr>
          <a:xfrm>
            <a:off x="549265" y="3746463"/>
            <a:ext cx="8838333" cy="371897"/>
          </a:xfrm>
          <a:prstGeom prst="rect">
            <a:avLst/>
          </a:prstGeom>
        </p:spPr>
        <p:txBody>
          <a:bodyPr vert="horz" wrap="square" lIns="0" tIns="0" rIns="0" bIns="0" rtlCol="0">
            <a:spAutoFit/>
          </a:bodyPr>
          <a:lstStyle/>
          <a:p>
            <a:pPr marL="0" marR="0">
              <a:lnSpc>
                <a:spcPts val="2894"/>
              </a:lnSpc>
              <a:spcBef>
                <a:spcPts val="0"/>
              </a:spcBef>
              <a:spcAft>
                <a:spcPts val="0"/>
              </a:spcAft>
            </a:pPr>
            <a:r>
              <a:rPr sz="2800" smtClean="0">
                <a:solidFill>
                  <a:srgbClr val="000000"/>
                </a:solidFill>
                <a:latin typeface="Arial"/>
                <a:cs typeface="Arial"/>
              </a:rPr>
              <a:t>•</a:t>
            </a:r>
            <a:endParaRPr sz="2800" spc="-50" dirty="0">
              <a:solidFill>
                <a:srgbClr val="000000"/>
              </a:solidFill>
              <a:latin typeface="BIIBQK+TimesNewRoman"/>
              <a:cs typeface="BIIBQK+TimesNewRoman"/>
            </a:endParaRPr>
          </a:p>
        </p:txBody>
      </p:sp>
      <p:sp>
        <p:nvSpPr>
          <p:cNvPr id="10" name="object 10"/>
          <p:cNvSpPr txBox="1"/>
          <p:nvPr/>
        </p:nvSpPr>
        <p:spPr>
          <a:xfrm>
            <a:off x="549256" y="4690712"/>
            <a:ext cx="8849286" cy="884858"/>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Changes in organs and organ systems during aging</a:t>
            </a:r>
            <a:endParaRPr sz="2800" spc="-31" dirty="0">
              <a:solidFill>
                <a:srgbClr val="000000"/>
              </a:solidFill>
              <a:latin typeface="Times New Roman" pitchFamily="18" charset="0"/>
              <a:cs typeface="Times New Roman" pitchFamily="18" charset="0"/>
            </a:endParaRPr>
          </a:p>
          <a:p>
            <a:pPr marL="3" marR="0">
              <a:lnSpc>
                <a:spcPts val="2894"/>
              </a:lnSpc>
              <a:spcBef>
                <a:spcPts val="1088"/>
              </a:spcBef>
              <a:spcAft>
                <a:spcPts val="0"/>
              </a:spcAft>
            </a:pPr>
            <a:r>
              <a:rPr sz="2800" smtClean="0">
                <a:solidFill>
                  <a:srgbClr val="000000"/>
                </a:solidFill>
                <a:latin typeface="Times New Roman" pitchFamily="18" charset="0"/>
                <a:cs typeface="Times New Roman" pitchFamily="18" charset="0"/>
              </a:rPr>
              <a:t>•</a:t>
            </a:r>
            <a:r>
              <a:rPr lang="sr-Latn-RS" sz="2800" spc="1022" dirty="0" smtClean="0">
                <a:solidFill>
                  <a:srgbClr val="00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Successful aging</a:t>
            </a:r>
            <a:endParaRPr sz="2800" spc="-31" dirty="0">
              <a:solidFill>
                <a:srgbClr val="000000"/>
              </a:solidFill>
              <a:latin typeface="Times New Roman" pitchFamily="18" charset="0"/>
              <a:cs typeface="Times New Roman" pitchFamily="18" charset="0"/>
            </a:endParaRPr>
          </a:p>
        </p:txBody>
      </p:sp>
      <p:sp>
        <p:nvSpPr>
          <p:cNvPr id="11" name="object 11"/>
          <p:cNvSpPr txBox="1"/>
          <p:nvPr/>
        </p:nvSpPr>
        <p:spPr>
          <a:xfrm>
            <a:off x="549250" y="5711531"/>
            <a:ext cx="6100933" cy="371897"/>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en-US" sz="2800" dirty="0" smtClean="0"/>
              <a:t> </a:t>
            </a:r>
            <a:r>
              <a:rPr lang="sr-Latn-RS" sz="2800" dirty="0" smtClean="0"/>
              <a:t>  </a:t>
            </a:r>
            <a:r>
              <a:rPr lang="en-US" sz="2800" dirty="0" smtClean="0">
                <a:latin typeface="Times New Roman" pitchFamily="18" charset="0"/>
                <a:cs typeface="Times New Roman" pitchFamily="18" charset="0"/>
              </a:rPr>
              <a:t>Premature aging - </a:t>
            </a:r>
            <a:r>
              <a:rPr lang="en-US" sz="2800" dirty="0" err="1" smtClean="0">
                <a:latin typeface="Times New Roman" pitchFamily="18" charset="0"/>
                <a:cs typeface="Times New Roman" pitchFamily="18" charset="0"/>
              </a:rPr>
              <a:t>Progeria</a:t>
            </a:r>
            <a:endParaRPr sz="2800" spc="-37" dirty="0">
              <a:solidFill>
                <a:srgbClr val="000000"/>
              </a:solidFill>
              <a:latin typeface="Times New Roman" pitchFamily="18" charset="0"/>
              <a:cs typeface="Times New Roman" pitchFamily="18" charset="0"/>
            </a:endParaRPr>
          </a:p>
        </p:txBody>
      </p:sp>
      <p:sp>
        <p:nvSpPr>
          <p:cNvPr id="78852" name="Rectangle 4"/>
          <p:cNvSpPr>
            <a:spLocks noChangeArrowheads="1"/>
          </p:cNvSpPr>
          <p:nvPr/>
        </p:nvSpPr>
        <p:spPr bwMode="auto">
          <a:xfrm>
            <a:off x="381000" y="3733800"/>
            <a:ext cx="8763000" cy="1415772"/>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RS" sz="2800" b="0" i="0" u="none" strike="noStrike" cap="none" normalizeH="0" baseline="0" dirty="0" smtClean="0">
                <a:ln>
                  <a:noFill/>
                </a:ln>
                <a:solidFill>
                  <a:schemeClr val="tx1"/>
                </a:solidFill>
                <a:effectLst/>
                <a:latin typeface="Times New Roman" pitchFamily="18" charset="0"/>
                <a:cs typeface="Times New Roman" pitchFamily="18" charset="0"/>
              </a:rPr>
              <a:t>     </a:t>
            </a:r>
            <a:r>
              <a:rPr lang="sr-Latn-RS" sz="2800" dirty="0" smtClean="0">
                <a:latin typeface="Times New Roman" pitchFamily="18" charset="0"/>
                <a:cs typeface="Times New Roman" pitchFamily="18" charset="0"/>
              </a:rPr>
              <a:t>M</a:t>
            </a:r>
            <a:r>
              <a:rPr kumimoji="0" lang="en-US" sz="2800" b="0" i="0" u="none" strike="noStrike" cap="none" normalizeH="0" baseline="0" dirty="0" err="1" smtClean="0">
                <a:ln>
                  <a:noFill/>
                </a:ln>
                <a:solidFill>
                  <a:schemeClr val="tx1"/>
                </a:solidFill>
                <a:effectLst/>
                <a:latin typeface="Times New Roman" pitchFamily="18" charset="0"/>
                <a:cs typeface="Times New Roman" pitchFamily="18" charset="0"/>
              </a:rPr>
              <a:t>odern</a:t>
            </a:r>
            <a:r>
              <a:rPr kumimoji="0" lang="en-US" sz="2800" b="0" i="0" u="none" strike="noStrike" cap="none" normalizeH="0" baseline="0" dirty="0" smtClean="0">
                <a:ln>
                  <a:noFill/>
                </a:ln>
                <a:solidFill>
                  <a:schemeClr val="tx1"/>
                </a:solidFill>
                <a:effectLst/>
                <a:latin typeface="Times New Roman" pitchFamily="18" charset="0"/>
                <a:cs typeface="Times New Roman" pitchFamily="18" charset="0"/>
              </a:rPr>
              <a:t> theories of aging: systemic and cellular theories of aging</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
            </a:r>
            <a:br>
              <a:rPr kumimoji="0" lang="en-US" sz="1800" b="0" i="0" u="none" strike="noStrike" cap="none" normalizeH="0" baseline="0" dirty="0" smtClean="0">
                <a:ln>
                  <a:noFill/>
                </a:ln>
                <a:solidFill>
                  <a:schemeClr val="tx1"/>
                </a:solidFill>
                <a:effectLst/>
                <a:latin typeface="Arial" pitchFamily="34" charset="0"/>
                <a:cs typeface="Arial" pitchFamily="34" charset="0"/>
              </a:rPr>
            </a:b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advTm="21716"/>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549915" y="309264"/>
            <a:ext cx="8594086" cy="1051570"/>
          </a:xfrm>
          <a:prstGeom prst="rect">
            <a:avLst/>
          </a:prstGeom>
        </p:spPr>
        <p:txBody>
          <a:bodyPr vert="horz" wrap="square" lIns="0" tIns="0" rIns="0" bIns="0" rtlCol="0">
            <a:spAutoFit/>
          </a:bodyPr>
          <a:lstStyle/>
          <a:p>
            <a:pPr>
              <a:lnSpc>
                <a:spcPts val="4147"/>
              </a:lnSpc>
            </a:pPr>
            <a:r>
              <a:rPr lang="en-US" sz="4000" dirty="0" smtClean="0">
                <a:solidFill>
                  <a:srgbClr val="C00000"/>
                </a:solidFill>
                <a:latin typeface="Times New Roman" pitchFamily="18" charset="0"/>
                <a:cs typeface="Times New Roman" pitchFamily="18" charset="0"/>
              </a:rPr>
              <a:t>Theory of non-investment in somatic cells</a:t>
            </a:r>
            <a:endParaRPr sz="4000" spc="-12" dirty="0">
              <a:solidFill>
                <a:srgbClr val="C00000"/>
              </a:solidFill>
              <a:latin typeface="Times New Roman" pitchFamily="18" charset="0"/>
              <a:cs typeface="Times New Roman" pitchFamily="18" charset="0"/>
            </a:endParaRPr>
          </a:p>
        </p:txBody>
      </p:sp>
      <p:sp>
        <p:nvSpPr>
          <p:cNvPr id="4" name="object 4"/>
          <p:cNvSpPr txBox="1"/>
          <p:nvPr/>
        </p:nvSpPr>
        <p:spPr>
          <a:xfrm>
            <a:off x="381000" y="1676400"/>
            <a:ext cx="8598119" cy="1115690"/>
          </a:xfrm>
          <a:prstGeom prst="rect">
            <a:avLst/>
          </a:prstGeom>
        </p:spPr>
        <p:txBody>
          <a:bodyPr vert="horz" wrap="square" lIns="0" tIns="0" rIns="0" bIns="0" rtlCol="0">
            <a:spAutoFit/>
          </a:bodyPr>
          <a:lstStyle/>
          <a:p>
            <a:pPr>
              <a:lnSpc>
                <a:spcPts val="2896"/>
              </a:lnSpc>
            </a:pPr>
            <a:r>
              <a:rPr lang="en-US" sz="2800" dirty="0" smtClean="0"/>
              <a:t>• </a:t>
            </a:r>
            <a:r>
              <a:rPr lang="sr-Latn-RS" sz="2800" b="1" dirty="0" smtClean="0">
                <a:latin typeface="Times New Roman" pitchFamily="18" charset="0"/>
                <a:cs typeface="Times New Roman" pitchFamily="18" charset="0"/>
              </a:rPr>
              <a:t>N</a:t>
            </a:r>
            <a:r>
              <a:rPr lang="en-US" sz="2800" b="1" dirty="0" err="1" smtClean="0">
                <a:latin typeface="Times New Roman" pitchFamily="18" charset="0"/>
                <a:cs typeface="Times New Roman" pitchFamily="18" charset="0"/>
              </a:rPr>
              <a:t>atural</a:t>
            </a:r>
            <a:r>
              <a:rPr lang="en-US" sz="2800" b="1" dirty="0" smtClean="0">
                <a:latin typeface="Times New Roman" pitchFamily="18" charset="0"/>
                <a:cs typeface="Times New Roman" pitchFamily="18" charset="0"/>
              </a:rPr>
              <a:t> selection </a:t>
            </a:r>
            <a:r>
              <a:rPr lang="en-US" sz="2800" dirty="0" smtClean="0">
                <a:latin typeface="Times New Roman" pitchFamily="18" charset="0"/>
                <a:cs typeface="Times New Roman" pitchFamily="18" charset="0"/>
              </a:rPr>
              <a:t>favors fewer investing organisms in maintenance </a:t>
            </a:r>
            <a:r>
              <a:rPr lang="en-US" sz="2800" dirty="0" err="1" smtClean="0">
                <a:latin typeface="Times New Roman" pitchFamily="18" charset="0"/>
                <a:cs typeface="Times New Roman" pitchFamily="18" charset="0"/>
              </a:rPr>
              <a:t>i</a:t>
            </a:r>
            <a:r>
              <a:rPr lang="en-US" sz="2800" dirty="0" smtClean="0">
                <a:latin typeface="Times New Roman" pitchFamily="18" charset="0"/>
                <a:cs typeface="Times New Roman" pitchFamily="18" charset="0"/>
              </a:rPr>
              <a:t> recovery of somatic cells and tissues, respectively UNLIMITED SEX SURVIVAL cell</a:t>
            </a:r>
            <a:r>
              <a:rPr lang="en-US" sz="2800" dirty="0" smtClean="0"/>
              <a:t>.</a:t>
            </a:r>
            <a:r>
              <a:rPr sz="2800" spc="187" smtClean="0">
                <a:solidFill>
                  <a:srgbClr val="000000"/>
                </a:solidFill>
                <a:latin typeface="BIIBQK+TimesNewRoman"/>
                <a:cs typeface="BIIBQK+TimesNewRoman"/>
              </a:rPr>
              <a:t> </a:t>
            </a:r>
            <a:endParaRPr sz="2800" spc="-20" smtClean="0">
              <a:solidFill>
                <a:srgbClr val="000000"/>
              </a:solidFill>
              <a:latin typeface="NIKMHC+TimesNewRoman,Bold"/>
              <a:cs typeface="NIKMHC+TimesNewRoman,Bold"/>
            </a:endParaRPr>
          </a:p>
        </p:txBody>
      </p:sp>
    </p:spTree>
  </p:cSld>
  <p:clrMapOvr>
    <a:masterClrMapping/>
  </p:clrMapOvr>
  <p:transition advTm="19258"/>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569975" y="317266"/>
            <a:ext cx="6722497" cy="525785"/>
          </a:xfrm>
          <a:prstGeom prst="rect">
            <a:avLst/>
          </a:prstGeom>
        </p:spPr>
        <p:txBody>
          <a:bodyPr vert="horz" wrap="square" lIns="0" tIns="0" rIns="0" bIns="0" rtlCol="0">
            <a:spAutoFit/>
          </a:bodyPr>
          <a:lstStyle/>
          <a:p>
            <a:pPr>
              <a:lnSpc>
                <a:spcPts val="4147"/>
              </a:lnSpc>
            </a:pPr>
            <a:r>
              <a:rPr lang="sr-Latn-RS" sz="4000" spc="-75" dirty="0" smtClean="0">
                <a:solidFill>
                  <a:srgbClr val="CC0000"/>
                </a:solidFill>
                <a:latin typeface="NIKMHC+TimesNewRoman,Bold"/>
              </a:rPr>
              <a:t>  </a:t>
            </a:r>
            <a:r>
              <a:rPr lang="en-US" sz="4000" dirty="0" smtClean="0">
                <a:solidFill>
                  <a:srgbClr val="C00000"/>
                </a:solidFill>
                <a:latin typeface="Times New Roman" pitchFamily="18" charset="0"/>
                <a:cs typeface="Times New Roman" pitchFamily="18" charset="0"/>
              </a:rPr>
              <a:t>Modern theories of aging</a:t>
            </a:r>
            <a:endParaRPr sz="4000" spc="-10" dirty="0">
              <a:solidFill>
                <a:srgbClr val="C00000"/>
              </a:solidFill>
              <a:latin typeface="Times New Roman" pitchFamily="18" charset="0"/>
              <a:cs typeface="Times New Roman" pitchFamily="18" charset="0"/>
            </a:endParaRPr>
          </a:p>
        </p:txBody>
      </p:sp>
      <p:sp>
        <p:nvSpPr>
          <p:cNvPr id="4" name="object 4"/>
          <p:cNvSpPr txBox="1"/>
          <p:nvPr/>
        </p:nvSpPr>
        <p:spPr>
          <a:xfrm>
            <a:off x="473075" y="1161757"/>
            <a:ext cx="3956068" cy="371897"/>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b="1" dirty="0" smtClean="0">
                <a:latin typeface="Times New Roman" pitchFamily="18" charset="0"/>
                <a:cs typeface="Times New Roman" pitchFamily="18" charset="0"/>
              </a:rPr>
              <a:t>System theories</a:t>
            </a:r>
            <a:r>
              <a:rPr lang="en-US" sz="2800" dirty="0" smtClean="0"/>
              <a:t>:</a:t>
            </a:r>
            <a:endParaRPr sz="2800" spc="-20" dirty="0">
              <a:solidFill>
                <a:srgbClr val="000000"/>
              </a:solidFill>
              <a:latin typeface="NIKMHC+TimesNewRoman,Bold"/>
              <a:cs typeface="NIKMHC+TimesNewRoman,Bold"/>
            </a:endParaRPr>
          </a:p>
        </p:txBody>
      </p:sp>
      <p:sp>
        <p:nvSpPr>
          <p:cNvPr id="5" name="object 5"/>
          <p:cNvSpPr txBox="1"/>
          <p:nvPr/>
        </p:nvSpPr>
        <p:spPr>
          <a:xfrm>
            <a:off x="473079" y="1676739"/>
            <a:ext cx="3376808" cy="371897"/>
          </a:xfrm>
          <a:prstGeom prst="rect">
            <a:avLst/>
          </a:prstGeom>
        </p:spPr>
        <p:txBody>
          <a:bodyPr vert="horz" wrap="square" lIns="0" tIns="0" rIns="0" bIns="0" rtlCol="0">
            <a:spAutoFit/>
          </a:bodyPr>
          <a:lstStyle/>
          <a:p>
            <a:pPr>
              <a:lnSpc>
                <a:spcPts val="2894"/>
              </a:lnSpc>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Immune theory</a:t>
            </a:r>
            <a:endParaRPr sz="2800" spc="-43" dirty="0">
              <a:solidFill>
                <a:srgbClr val="000000"/>
              </a:solidFill>
              <a:latin typeface="Times New Roman" pitchFamily="18" charset="0"/>
              <a:cs typeface="Times New Roman" pitchFamily="18" charset="0"/>
            </a:endParaRPr>
          </a:p>
        </p:txBody>
      </p:sp>
      <p:sp>
        <p:nvSpPr>
          <p:cNvPr id="6" name="object 6"/>
          <p:cNvSpPr txBox="1"/>
          <p:nvPr/>
        </p:nvSpPr>
        <p:spPr>
          <a:xfrm>
            <a:off x="473070" y="2191982"/>
            <a:ext cx="4660908" cy="884858"/>
          </a:xfrm>
          <a:prstGeom prst="rect">
            <a:avLst/>
          </a:prstGeom>
        </p:spPr>
        <p:txBody>
          <a:bodyPr vert="horz" wrap="square" lIns="0" tIns="0" rIns="0" bIns="0" rtlCol="0">
            <a:spAutoFit/>
          </a:bodyPr>
          <a:lstStyle/>
          <a:p>
            <a:pPr>
              <a:lnSpc>
                <a:spcPts val="2894"/>
              </a:lnSpc>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err="1" smtClean="0">
                <a:latin typeface="Times New Roman" pitchFamily="18" charset="0"/>
                <a:cs typeface="Times New Roman" pitchFamily="18" charset="0"/>
              </a:rPr>
              <a:t>Neuroendocrine</a:t>
            </a:r>
            <a:r>
              <a:rPr lang="en-US" sz="2800" dirty="0" smtClean="0">
                <a:latin typeface="Times New Roman" pitchFamily="18" charset="0"/>
                <a:cs typeface="Times New Roman" pitchFamily="18" charset="0"/>
              </a:rPr>
              <a:t> theory </a:t>
            </a:r>
            <a:endParaRPr sz="2800" spc="-43" dirty="0">
              <a:solidFill>
                <a:srgbClr val="000000"/>
              </a:solidFill>
              <a:latin typeface="Times New Roman" pitchFamily="18" charset="0"/>
              <a:cs typeface="Times New Roman" pitchFamily="18" charset="0"/>
            </a:endParaRPr>
          </a:p>
          <a:p>
            <a:pPr marL="4" marR="0">
              <a:lnSpc>
                <a:spcPts val="2896"/>
              </a:lnSpc>
              <a:spcBef>
                <a:spcPts val="1083"/>
              </a:spcBef>
              <a:spcAft>
                <a:spcPts val="0"/>
              </a:spcAft>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smtClean="0">
                <a:latin typeface="Times New Roman" pitchFamily="18" charset="0"/>
                <a:cs typeface="Times New Roman" pitchFamily="18" charset="0"/>
              </a:rPr>
              <a:t>Stress theory</a:t>
            </a:r>
            <a:endParaRPr sz="2800" spc="-25" dirty="0">
              <a:solidFill>
                <a:srgbClr val="000000"/>
              </a:solidFill>
              <a:latin typeface="Times New Roman" pitchFamily="18" charset="0"/>
              <a:cs typeface="Times New Roman" pitchFamily="18" charset="0"/>
            </a:endParaRPr>
          </a:p>
        </p:txBody>
      </p:sp>
      <p:sp>
        <p:nvSpPr>
          <p:cNvPr id="7" name="object 7"/>
          <p:cNvSpPr txBox="1"/>
          <p:nvPr/>
        </p:nvSpPr>
        <p:spPr>
          <a:xfrm>
            <a:off x="381000" y="3352800"/>
            <a:ext cx="3729351" cy="371897"/>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b="1" dirty="0" smtClean="0">
                <a:latin typeface="Times New Roman" pitchFamily="18" charset="0"/>
                <a:cs typeface="Times New Roman" pitchFamily="18" charset="0"/>
              </a:rPr>
              <a:t>Cell theories:</a:t>
            </a:r>
            <a:endParaRPr sz="2800" b="1" spc="-18" dirty="0">
              <a:solidFill>
                <a:srgbClr val="000000"/>
              </a:solidFill>
              <a:latin typeface="Times New Roman" pitchFamily="18" charset="0"/>
              <a:cs typeface="Times New Roman" pitchFamily="18" charset="0"/>
            </a:endParaRPr>
          </a:p>
        </p:txBody>
      </p:sp>
      <p:sp>
        <p:nvSpPr>
          <p:cNvPr id="8" name="object 8"/>
          <p:cNvSpPr txBox="1"/>
          <p:nvPr/>
        </p:nvSpPr>
        <p:spPr>
          <a:xfrm>
            <a:off x="381000" y="3962400"/>
            <a:ext cx="9257435" cy="897682"/>
          </a:xfrm>
          <a:prstGeom prst="rect">
            <a:avLst/>
          </a:prstGeom>
        </p:spPr>
        <p:txBody>
          <a:bodyPr vert="horz" wrap="square" lIns="0" tIns="0" rIns="0" bIns="0" rtlCol="0">
            <a:spAutoFit/>
          </a:bodyPr>
          <a:lstStyle/>
          <a:p>
            <a:pPr>
              <a:lnSpc>
                <a:spcPts val="2894"/>
              </a:lnSpc>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Theory of </a:t>
            </a:r>
            <a:r>
              <a:rPr lang="en-US" sz="2800" dirty="0" err="1" smtClean="0">
                <a:latin typeface="Times New Roman" pitchFamily="18" charset="0"/>
                <a:cs typeface="Times New Roman" pitchFamily="18" charset="0"/>
              </a:rPr>
              <a:t>replicative</a:t>
            </a:r>
            <a:r>
              <a:rPr lang="en-US" sz="2800" dirty="0" smtClean="0">
                <a:latin typeface="Times New Roman" pitchFamily="18" charset="0"/>
                <a:cs typeface="Times New Roman" pitchFamily="18" charset="0"/>
              </a:rPr>
              <a:t> age (telomere theory) </a:t>
            </a:r>
            <a:endParaRPr sz="2800" spc="-41" dirty="0">
              <a:solidFill>
                <a:srgbClr val="000000"/>
              </a:solidFill>
              <a:latin typeface="Times New Roman" pitchFamily="18" charset="0"/>
              <a:cs typeface="Times New Roman" pitchFamily="18" charset="0"/>
            </a:endParaRPr>
          </a:p>
          <a:p>
            <a:pPr marL="3" marR="0">
              <a:lnSpc>
                <a:spcPts val="2894"/>
              </a:lnSpc>
              <a:spcBef>
                <a:spcPts val="1237"/>
              </a:spcBef>
              <a:spcAft>
                <a:spcPts val="0"/>
              </a:spcAft>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smtClean="0">
                <a:latin typeface="Times New Roman" pitchFamily="18" charset="0"/>
                <a:cs typeface="Times New Roman" pitchFamily="18" charset="0"/>
              </a:rPr>
              <a:t>Error theory</a:t>
            </a:r>
            <a:endParaRPr sz="2800" spc="-49" dirty="0">
              <a:solidFill>
                <a:srgbClr val="000000"/>
              </a:solidFill>
              <a:latin typeface="Times New Roman" pitchFamily="18" charset="0"/>
              <a:cs typeface="Times New Roman" pitchFamily="18" charset="0"/>
            </a:endParaRPr>
          </a:p>
        </p:txBody>
      </p:sp>
      <p:sp>
        <p:nvSpPr>
          <p:cNvPr id="9" name="object 9"/>
          <p:cNvSpPr txBox="1"/>
          <p:nvPr/>
        </p:nvSpPr>
        <p:spPr>
          <a:xfrm>
            <a:off x="381000" y="4953000"/>
            <a:ext cx="4700789" cy="371897"/>
          </a:xfrm>
          <a:prstGeom prst="rect">
            <a:avLst/>
          </a:prstGeom>
        </p:spPr>
        <p:txBody>
          <a:bodyPr vert="horz" wrap="square" lIns="0" tIns="0" rIns="0" bIns="0" rtlCol="0">
            <a:spAutoFit/>
          </a:bodyPr>
          <a:lstStyle/>
          <a:p>
            <a:pPr>
              <a:lnSpc>
                <a:spcPts val="2896"/>
              </a:lnSpc>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smtClean="0">
                <a:latin typeface="Times New Roman" pitchFamily="18" charset="0"/>
                <a:cs typeface="Times New Roman" pitchFamily="18" charset="0"/>
              </a:rPr>
              <a:t>Mitochondrial theory</a:t>
            </a:r>
            <a:endParaRPr sz="2800" spc="-43" dirty="0">
              <a:solidFill>
                <a:srgbClr val="000000"/>
              </a:solidFill>
              <a:latin typeface="Times New Roman" pitchFamily="18" charset="0"/>
              <a:cs typeface="Times New Roman" pitchFamily="18" charset="0"/>
            </a:endParaRPr>
          </a:p>
        </p:txBody>
      </p:sp>
      <p:sp>
        <p:nvSpPr>
          <p:cNvPr id="10" name="object 10"/>
          <p:cNvSpPr txBox="1"/>
          <p:nvPr/>
        </p:nvSpPr>
        <p:spPr>
          <a:xfrm>
            <a:off x="381000" y="5410200"/>
            <a:ext cx="7064393" cy="897682"/>
          </a:xfrm>
          <a:prstGeom prst="rect">
            <a:avLst/>
          </a:prstGeom>
        </p:spPr>
        <p:txBody>
          <a:bodyPr vert="horz" wrap="square" lIns="0" tIns="0" rIns="0" bIns="0" rtlCol="0">
            <a:spAutoFit/>
          </a:bodyPr>
          <a:lstStyle/>
          <a:p>
            <a:pPr marL="8" marR="0">
              <a:lnSpc>
                <a:spcPts val="2896"/>
              </a:lnSpc>
              <a:spcBef>
                <a:spcPts val="0"/>
              </a:spcBef>
              <a:spcAft>
                <a:spcPts val="0"/>
              </a:spcAft>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smtClean="0">
                <a:latin typeface="Times New Roman" pitchFamily="18" charset="0"/>
                <a:cs typeface="Times New Roman" pitchFamily="18" charset="0"/>
              </a:rPr>
              <a:t>Free radical theory </a:t>
            </a:r>
            <a:endParaRPr sz="2800" spc="-37" dirty="0">
              <a:solidFill>
                <a:srgbClr val="000000"/>
              </a:solidFill>
              <a:latin typeface="Times New Roman" pitchFamily="18" charset="0"/>
              <a:cs typeface="Times New Roman" pitchFamily="18" charset="0"/>
            </a:endParaRPr>
          </a:p>
          <a:p>
            <a:pPr>
              <a:lnSpc>
                <a:spcPts val="2894"/>
              </a:lnSpc>
              <a:spcBef>
                <a:spcPts val="1160"/>
              </a:spcBef>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smtClean="0">
                <a:latin typeface="Times New Roman" pitchFamily="18" charset="0"/>
                <a:cs typeface="Times New Roman" pitchFamily="18" charset="0"/>
              </a:rPr>
              <a:t>Theory of accumulation of harmful substances</a:t>
            </a:r>
            <a:endParaRPr sz="2800" spc="-54" dirty="0">
              <a:solidFill>
                <a:srgbClr val="000000"/>
              </a:solidFill>
              <a:latin typeface="Times New Roman" pitchFamily="18" charset="0"/>
              <a:cs typeface="Times New Roman" pitchFamily="18" charset="0"/>
            </a:endParaRPr>
          </a:p>
        </p:txBody>
      </p:sp>
    </p:spTree>
  </p:cSld>
  <p:clrMapOvr>
    <a:masterClrMapping/>
  </p:clrMapOvr>
  <p:transition advTm="34028"/>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22860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598550" y="595396"/>
            <a:ext cx="6821314" cy="526554"/>
          </a:xfrm>
          <a:prstGeom prst="rect">
            <a:avLst/>
          </a:prstGeom>
        </p:spPr>
        <p:txBody>
          <a:bodyPr vert="horz" wrap="square" lIns="0" tIns="0" rIns="0" bIns="0" rtlCol="0">
            <a:spAutoFit/>
          </a:bodyPr>
          <a:lstStyle/>
          <a:p>
            <a:pPr>
              <a:lnSpc>
                <a:spcPts val="4147"/>
              </a:lnSpc>
            </a:pPr>
            <a:r>
              <a:rPr lang="sr-Latn-RS" sz="4000"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The immune theory of aging</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473075" y="1306421"/>
            <a:ext cx="7747081" cy="320601"/>
          </a:xfrm>
          <a:prstGeom prst="rect">
            <a:avLst/>
          </a:prstGeom>
        </p:spPr>
        <p:txBody>
          <a:bodyPr vert="horz" wrap="square" lIns="0" tIns="0" rIns="0" bIns="0" rtlCol="0">
            <a:spAutoFit/>
          </a:bodyPr>
          <a:lstStyle/>
          <a:p>
            <a:pPr>
              <a:lnSpc>
                <a:spcPts val="2505"/>
              </a:lnSpc>
            </a:pPr>
            <a:r>
              <a:rPr sz="2400" smtClean="0">
                <a:solidFill>
                  <a:srgbClr val="000000"/>
                </a:solidFill>
                <a:latin typeface="Arial"/>
                <a:cs typeface="Arial"/>
              </a:rPr>
              <a:t>•</a:t>
            </a:r>
            <a:r>
              <a:rPr lang="en-US" sz="2400" dirty="0" smtClean="0"/>
              <a:t> </a:t>
            </a:r>
            <a:r>
              <a:rPr lang="en-US" sz="2400" b="1" dirty="0" smtClean="0">
                <a:latin typeface="Times New Roman" pitchFamily="18" charset="0"/>
                <a:cs typeface="Times New Roman" pitchFamily="18" charset="0"/>
              </a:rPr>
              <a:t>Disorders in the control of the immune system</a:t>
            </a:r>
            <a:r>
              <a:rPr lang="sr-Latn-RS" sz="2400" b="1" dirty="0" smtClean="0">
                <a:latin typeface="Times New Roman" pitchFamily="18" charset="0"/>
                <a:cs typeface="Times New Roman" pitchFamily="18" charset="0"/>
              </a:rPr>
              <a:t>:</a:t>
            </a:r>
            <a:endParaRPr sz="2400" b="1" spc="-18" dirty="0">
              <a:solidFill>
                <a:srgbClr val="000000"/>
              </a:solidFill>
              <a:latin typeface="Times New Roman" pitchFamily="18" charset="0"/>
              <a:cs typeface="Times New Roman" pitchFamily="18" charset="0"/>
            </a:endParaRPr>
          </a:p>
        </p:txBody>
      </p:sp>
      <p:sp>
        <p:nvSpPr>
          <p:cNvPr id="5" name="object 5"/>
          <p:cNvSpPr txBox="1"/>
          <p:nvPr/>
        </p:nvSpPr>
        <p:spPr>
          <a:xfrm>
            <a:off x="473066" y="2184011"/>
            <a:ext cx="8004985" cy="641201"/>
          </a:xfrm>
          <a:prstGeom prst="rect">
            <a:avLst/>
          </a:prstGeom>
        </p:spPr>
        <p:txBody>
          <a:bodyPr vert="horz" wrap="square" lIns="0" tIns="0" rIns="0" bIns="0" rtlCol="0">
            <a:spAutoFit/>
          </a:bodyPr>
          <a:lstStyle/>
          <a:p>
            <a:pPr>
              <a:lnSpc>
                <a:spcPts val="2503"/>
              </a:lnSpc>
            </a:pPr>
            <a:r>
              <a:rPr sz="2400" smtClean="0">
                <a:solidFill>
                  <a:srgbClr val="000000"/>
                </a:solidFill>
                <a:latin typeface="MBFIKR+Times-Roman"/>
                <a:cs typeface="MBFIKR+Times-Roman"/>
              </a:rPr>
              <a:t>-</a:t>
            </a:r>
            <a:r>
              <a:rPr lang="en-US" sz="2400" dirty="0" smtClean="0"/>
              <a:t> </a:t>
            </a:r>
            <a:r>
              <a:rPr lang="en-US" sz="2400" dirty="0" smtClean="0">
                <a:latin typeface="Times New Roman" pitchFamily="18" charset="0"/>
                <a:cs typeface="Times New Roman" pitchFamily="18" charset="0"/>
              </a:rPr>
              <a:t>Decreased ability to distinguish between own and foreign antigens</a:t>
            </a:r>
            <a:endParaRPr sz="2400" spc="-75" dirty="0">
              <a:solidFill>
                <a:srgbClr val="000000"/>
              </a:solidFill>
              <a:latin typeface="Times New Roman" pitchFamily="18" charset="0"/>
              <a:cs typeface="Times New Roman" pitchFamily="18" charset="0"/>
            </a:endParaRPr>
          </a:p>
        </p:txBody>
      </p:sp>
      <p:sp>
        <p:nvSpPr>
          <p:cNvPr id="7" name="object 7"/>
          <p:cNvSpPr txBox="1"/>
          <p:nvPr/>
        </p:nvSpPr>
        <p:spPr>
          <a:xfrm>
            <a:off x="473057" y="2994633"/>
            <a:ext cx="4298233" cy="325538"/>
          </a:xfrm>
          <a:prstGeom prst="rect">
            <a:avLst/>
          </a:prstGeom>
        </p:spPr>
        <p:txBody>
          <a:bodyPr vert="horz" wrap="square" lIns="0" tIns="0" rIns="0" bIns="0" rtlCol="0">
            <a:spAutoFit/>
          </a:bodyPr>
          <a:lstStyle/>
          <a:p>
            <a:pPr>
              <a:lnSpc>
                <a:spcPts val="2505"/>
              </a:lnSpc>
            </a:pPr>
            <a:r>
              <a:rPr sz="2400">
                <a:solidFill>
                  <a:srgbClr val="000000"/>
                </a:solidFill>
                <a:latin typeface="MBFIKR+Times-Roman"/>
                <a:cs typeface="MBFIKR+Times-Roman"/>
              </a:rPr>
              <a:t>-</a:t>
            </a:r>
            <a:r>
              <a:rPr sz="2400" spc="1302">
                <a:solidFill>
                  <a:srgbClr val="000000"/>
                </a:solidFill>
                <a:latin typeface="MBFIKR+Times-Roman"/>
                <a:cs typeface="MBFIKR+Times-Roman"/>
              </a:rPr>
              <a:t> </a:t>
            </a:r>
            <a:r>
              <a:rPr lang="en-US" sz="2400" dirty="0" smtClean="0"/>
              <a:t> </a:t>
            </a:r>
            <a:r>
              <a:rPr lang="en-US" sz="2400" dirty="0" smtClean="0">
                <a:latin typeface="Times New Roman" pitchFamily="18" charset="0"/>
                <a:cs typeface="Times New Roman" pitchFamily="18" charset="0"/>
              </a:rPr>
              <a:t>Reduction of IL-2 production</a:t>
            </a:r>
            <a:endParaRPr sz="2400" spc="-20" dirty="0">
              <a:solidFill>
                <a:srgbClr val="000000"/>
              </a:solidFill>
              <a:latin typeface="Times New Roman" pitchFamily="18" charset="0"/>
              <a:cs typeface="Times New Roman" pitchFamily="18" charset="0"/>
            </a:endParaRPr>
          </a:p>
        </p:txBody>
      </p:sp>
      <p:sp>
        <p:nvSpPr>
          <p:cNvPr id="8" name="object 8"/>
          <p:cNvSpPr txBox="1"/>
          <p:nvPr/>
        </p:nvSpPr>
        <p:spPr>
          <a:xfrm>
            <a:off x="473057" y="3433426"/>
            <a:ext cx="8610961" cy="1107996"/>
          </a:xfrm>
          <a:prstGeom prst="rect">
            <a:avLst/>
          </a:prstGeom>
        </p:spPr>
        <p:txBody>
          <a:bodyPr vert="horz" wrap="square" lIns="0" tIns="0" rIns="0" bIns="0" rtlCol="0">
            <a:spAutoFit/>
          </a:bodyPr>
          <a:lstStyle/>
          <a:p>
            <a:r>
              <a:rPr sz="2400">
                <a:solidFill>
                  <a:srgbClr val="000000"/>
                </a:solidFill>
                <a:latin typeface="MBFIKR+Times-Roman"/>
                <a:cs typeface="MBFIKR+Times-Roman"/>
              </a:rPr>
              <a:t>-</a:t>
            </a:r>
            <a:r>
              <a:rPr sz="2400" spc="1302">
                <a:solidFill>
                  <a:srgbClr val="000000"/>
                </a:solidFill>
                <a:latin typeface="MBFIKR+Times-Roman"/>
                <a:cs typeface="MBFIKR+Times-Roman"/>
              </a:rPr>
              <a:t> </a:t>
            </a:r>
            <a:r>
              <a:rPr lang="en-US" sz="2400" dirty="0" smtClean="0">
                <a:latin typeface="Times New Roman" pitchFamily="18" charset="0"/>
                <a:cs typeface="Times New Roman" pitchFamily="18" charset="0"/>
              </a:rPr>
              <a:t>Decreased IL-2 receptor expression on memory T lymphocytes</a:t>
            </a:r>
          </a:p>
          <a:p>
            <a:r>
              <a:rPr lang="en-US" sz="2400" dirty="0" smtClean="0"/>
              <a:t/>
            </a:r>
            <a:br>
              <a:rPr lang="en-US" sz="2400" dirty="0" smtClean="0"/>
            </a:br>
            <a:endParaRPr sz="2400" dirty="0">
              <a:solidFill>
                <a:srgbClr val="000000"/>
              </a:solidFill>
              <a:latin typeface="BIIBQK+TimesNewRoman"/>
              <a:cs typeface="BIIBQK+TimesNewRoman"/>
            </a:endParaRPr>
          </a:p>
        </p:txBody>
      </p:sp>
      <p:sp>
        <p:nvSpPr>
          <p:cNvPr id="10" name="object 10"/>
          <p:cNvSpPr txBox="1"/>
          <p:nvPr/>
        </p:nvSpPr>
        <p:spPr>
          <a:xfrm>
            <a:off x="381001" y="3962400"/>
            <a:ext cx="8763000" cy="641201"/>
          </a:xfrm>
          <a:prstGeom prst="rect">
            <a:avLst/>
          </a:prstGeom>
        </p:spPr>
        <p:txBody>
          <a:bodyPr vert="horz" wrap="square" lIns="0" tIns="0" rIns="0" bIns="0" rtlCol="0">
            <a:spAutoFit/>
          </a:bodyPr>
          <a:lstStyle/>
          <a:p>
            <a:pPr>
              <a:lnSpc>
                <a:spcPts val="2503"/>
              </a:lnSpc>
            </a:pPr>
            <a:r>
              <a:rPr sz="2400" smtClean="0">
                <a:solidFill>
                  <a:srgbClr val="000000"/>
                </a:solidFill>
                <a:latin typeface="MBFIKR+Times-Roman"/>
                <a:cs typeface="MBFIKR+Times-Roman"/>
              </a:rPr>
              <a:t>-</a:t>
            </a:r>
            <a:r>
              <a:rPr lang="en-US" sz="2400" dirty="0" smtClean="0"/>
              <a:t> </a:t>
            </a:r>
            <a:r>
              <a:rPr lang="sr-Latn-RS" sz="2400" dirty="0" smtClean="0"/>
              <a:t>    </a:t>
            </a:r>
            <a:r>
              <a:rPr lang="en-US" sz="2400" dirty="0" smtClean="0">
                <a:latin typeface="Times New Roman" pitchFamily="18" charset="0"/>
                <a:cs typeface="Times New Roman" pitchFamily="18" charset="0"/>
              </a:rPr>
              <a:t>Increasing the resistance of CD8+ T lymphocytes to apoptotic signals</a:t>
            </a:r>
            <a:endParaRPr sz="2400" dirty="0">
              <a:solidFill>
                <a:srgbClr val="000000"/>
              </a:solidFill>
              <a:latin typeface="Times New Roman" pitchFamily="18" charset="0"/>
              <a:cs typeface="Times New Roman" pitchFamily="18" charset="0"/>
            </a:endParaRPr>
          </a:p>
        </p:txBody>
      </p:sp>
      <p:sp>
        <p:nvSpPr>
          <p:cNvPr id="12" name="object 12"/>
          <p:cNvSpPr txBox="1"/>
          <p:nvPr/>
        </p:nvSpPr>
        <p:spPr>
          <a:xfrm>
            <a:off x="457200" y="4572000"/>
            <a:ext cx="8633827" cy="961802"/>
          </a:xfrm>
          <a:prstGeom prst="rect">
            <a:avLst/>
          </a:prstGeom>
        </p:spPr>
        <p:txBody>
          <a:bodyPr vert="horz" wrap="square" lIns="0" tIns="0" rIns="0" bIns="0" rtlCol="0">
            <a:spAutoFit/>
          </a:bodyPr>
          <a:lstStyle/>
          <a:p>
            <a:pPr>
              <a:lnSpc>
                <a:spcPts val="2503"/>
              </a:lnSpc>
            </a:pPr>
            <a:r>
              <a:rPr sz="2400" smtClean="0">
                <a:solidFill>
                  <a:srgbClr val="000000"/>
                </a:solidFill>
                <a:latin typeface="MBFIKR+Times-Roman"/>
                <a:cs typeface="MBFIKR+Times-Roman"/>
              </a:rPr>
              <a:t>-</a:t>
            </a:r>
            <a:r>
              <a:rPr lang="sr-Latn-RS" sz="2400" dirty="0" smtClean="0">
                <a:solidFill>
                  <a:srgbClr val="000000"/>
                </a:solidFill>
                <a:latin typeface="MBFIKR+Times-Roman"/>
                <a:cs typeface="MBFIKR+Times-Roman"/>
              </a:rPr>
              <a:t>   </a:t>
            </a:r>
            <a:r>
              <a:rPr lang="en-US" sz="2400" dirty="0" smtClean="0">
                <a:latin typeface="Times New Roman" pitchFamily="18" charset="0"/>
                <a:cs typeface="Times New Roman" pitchFamily="18" charset="0"/>
              </a:rPr>
              <a:t>An increase in the ratio between CD8 + and CD4 + T lymphocytes</a:t>
            </a:r>
            <a:endParaRPr lang="sr-Latn-RS" sz="2400" dirty="0" smtClean="0">
              <a:latin typeface="Times New Roman" pitchFamily="18" charset="0"/>
              <a:cs typeface="Times New Roman" pitchFamily="18" charset="0"/>
            </a:endParaRPr>
          </a:p>
          <a:p>
            <a:pPr>
              <a:lnSpc>
                <a:spcPts val="2503"/>
              </a:lnSpc>
            </a:pPr>
            <a:endParaRPr lang="sr-Latn-RS" sz="2400" dirty="0" smtClean="0">
              <a:latin typeface="Times New Roman" pitchFamily="18" charset="0"/>
              <a:cs typeface="Times New Roman" pitchFamily="18" charset="0"/>
            </a:endParaRPr>
          </a:p>
          <a:p>
            <a:pPr>
              <a:lnSpc>
                <a:spcPts val="2503"/>
              </a:lnSpc>
            </a:pPr>
            <a:r>
              <a:rPr lang="en-US" sz="2400" dirty="0" smtClean="0">
                <a:latin typeface="Times New Roman" pitchFamily="18" charset="0"/>
                <a:cs typeface="Times New Roman" pitchFamily="18" charset="0"/>
              </a:rPr>
              <a:t> -</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 Decrease in the activity of NK cells</a:t>
            </a:r>
            <a:endParaRPr sz="2400" dirty="0">
              <a:solidFill>
                <a:srgbClr val="000000"/>
              </a:solidFill>
              <a:latin typeface="Times New Roman" pitchFamily="18" charset="0"/>
              <a:cs typeface="Times New Roman" pitchFamily="18" charset="0"/>
            </a:endParaRPr>
          </a:p>
        </p:txBody>
      </p:sp>
      <p:sp>
        <p:nvSpPr>
          <p:cNvPr id="13" name="object 13"/>
          <p:cNvSpPr txBox="1"/>
          <p:nvPr/>
        </p:nvSpPr>
        <p:spPr>
          <a:xfrm>
            <a:off x="381000" y="5791200"/>
            <a:ext cx="5419464" cy="320601"/>
          </a:xfrm>
          <a:prstGeom prst="rect">
            <a:avLst/>
          </a:prstGeom>
        </p:spPr>
        <p:txBody>
          <a:bodyPr vert="horz" wrap="square" lIns="0" tIns="0" rIns="0" bIns="0" rtlCol="0">
            <a:spAutoFit/>
          </a:bodyPr>
          <a:lstStyle/>
          <a:p>
            <a:pPr>
              <a:lnSpc>
                <a:spcPts val="2503"/>
              </a:lnSpc>
            </a:pPr>
            <a:r>
              <a:rPr sz="2400" smtClean="0">
                <a:solidFill>
                  <a:srgbClr val="000000"/>
                </a:solidFill>
                <a:latin typeface="MBFIKR+Times-Roman"/>
                <a:cs typeface="MBFIKR+Times-Roman"/>
              </a:rPr>
              <a:t>-</a:t>
            </a:r>
            <a:r>
              <a:rPr lang="sr-Latn-RS" sz="2400" spc="1302" dirty="0" smtClean="0">
                <a:solidFill>
                  <a:srgbClr val="000000"/>
                </a:solidFill>
                <a:latin typeface="MBFIKR+Times-Roman"/>
                <a:cs typeface="MBFIKR+Times-Roman"/>
              </a:rPr>
              <a:t> </a:t>
            </a:r>
            <a:r>
              <a:rPr lang="en-US" sz="2400" dirty="0" smtClean="0"/>
              <a:t> </a:t>
            </a:r>
            <a:r>
              <a:rPr lang="en-US" sz="2400" dirty="0" smtClean="0">
                <a:latin typeface="Times New Roman" pitchFamily="18" charset="0"/>
                <a:cs typeface="Times New Roman" pitchFamily="18" charset="0"/>
              </a:rPr>
              <a:t>Decreased function of B lymphocytes</a:t>
            </a:r>
            <a:endParaRPr sz="2400" dirty="0">
              <a:solidFill>
                <a:srgbClr val="000000"/>
              </a:solidFill>
              <a:latin typeface="Times New Roman" pitchFamily="18" charset="0"/>
              <a:cs typeface="Times New Roman" pitchFamily="18" charset="0"/>
            </a:endParaRPr>
          </a:p>
        </p:txBody>
      </p:sp>
      <p:sp>
        <p:nvSpPr>
          <p:cNvPr id="14" name="object 14"/>
          <p:cNvSpPr txBox="1"/>
          <p:nvPr/>
        </p:nvSpPr>
        <p:spPr>
          <a:xfrm>
            <a:off x="381000" y="6172201"/>
            <a:ext cx="5222959" cy="320601"/>
          </a:xfrm>
          <a:prstGeom prst="rect">
            <a:avLst/>
          </a:prstGeom>
        </p:spPr>
        <p:txBody>
          <a:bodyPr vert="horz" wrap="square" lIns="0" tIns="0" rIns="0" bIns="0" rtlCol="0">
            <a:spAutoFit/>
          </a:bodyPr>
          <a:lstStyle/>
          <a:p>
            <a:pPr>
              <a:lnSpc>
                <a:spcPts val="2503"/>
              </a:lnSpc>
            </a:pPr>
            <a:r>
              <a:rPr lang="sr-Latn-RS" sz="2400" dirty="0" smtClean="0">
                <a:solidFill>
                  <a:srgbClr val="000000"/>
                </a:solidFill>
                <a:latin typeface="MBFIKR+Times-Roman"/>
                <a:cs typeface="Times New Roman" pitchFamily="18" charset="0"/>
              </a:rPr>
              <a:t> -   </a:t>
            </a:r>
            <a:r>
              <a:rPr lang="en-US" sz="2400" dirty="0" smtClean="0">
                <a:latin typeface="Times New Roman" pitchFamily="18" charset="0"/>
                <a:cs typeface="Times New Roman" pitchFamily="18" charset="0"/>
              </a:rPr>
              <a:t>Decrease in </a:t>
            </a:r>
            <a:r>
              <a:rPr lang="en-US" sz="2400" dirty="0" err="1" smtClean="0">
                <a:latin typeface="Times New Roman" pitchFamily="18" charset="0"/>
                <a:cs typeface="Times New Roman" pitchFamily="18" charset="0"/>
              </a:rPr>
              <a:t>monocyte</a:t>
            </a:r>
            <a:r>
              <a:rPr lang="en-US" sz="2400" dirty="0" smtClean="0">
                <a:latin typeface="Times New Roman" pitchFamily="18" charset="0"/>
                <a:cs typeface="Times New Roman" pitchFamily="18" charset="0"/>
              </a:rPr>
              <a:t> activity</a:t>
            </a:r>
            <a:endParaRPr sz="2400" dirty="0">
              <a:solidFill>
                <a:srgbClr val="000000"/>
              </a:solidFill>
              <a:latin typeface="Times New Roman" pitchFamily="18" charset="0"/>
              <a:cs typeface="Times New Roman" pitchFamily="18" charset="0"/>
            </a:endParaRPr>
          </a:p>
        </p:txBody>
      </p:sp>
      <p:sp>
        <p:nvSpPr>
          <p:cNvPr id="17" name="object 6"/>
          <p:cNvSpPr txBox="1"/>
          <p:nvPr/>
        </p:nvSpPr>
        <p:spPr>
          <a:xfrm>
            <a:off x="816287" y="2546593"/>
            <a:ext cx="2719601"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
        <p:nvSpPr>
          <p:cNvPr id="18" name="object 6"/>
          <p:cNvSpPr txBox="1"/>
          <p:nvPr/>
        </p:nvSpPr>
        <p:spPr>
          <a:xfrm>
            <a:off x="968687" y="2698993"/>
            <a:ext cx="2719601"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
        <p:nvSpPr>
          <p:cNvPr id="19" name="object 6"/>
          <p:cNvSpPr txBox="1"/>
          <p:nvPr/>
        </p:nvSpPr>
        <p:spPr>
          <a:xfrm>
            <a:off x="1121087" y="2851393"/>
            <a:ext cx="2719601"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
        <p:nvSpPr>
          <p:cNvPr id="21" name="object 9"/>
          <p:cNvSpPr txBox="1"/>
          <p:nvPr/>
        </p:nvSpPr>
        <p:spPr>
          <a:xfrm>
            <a:off x="816274" y="3795893"/>
            <a:ext cx="2267793"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
        <p:nvSpPr>
          <p:cNvPr id="22" name="object 9"/>
          <p:cNvSpPr txBox="1"/>
          <p:nvPr/>
        </p:nvSpPr>
        <p:spPr>
          <a:xfrm>
            <a:off x="968674" y="3948293"/>
            <a:ext cx="2267793"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
        <p:nvSpPr>
          <p:cNvPr id="23" name="object 11"/>
          <p:cNvSpPr txBox="1"/>
          <p:nvPr/>
        </p:nvSpPr>
        <p:spPr>
          <a:xfrm>
            <a:off x="816278" y="4606792"/>
            <a:ext cx="1467455"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Tree>
  </p:cSld>
  <p:clrMapOvr>
    <a:masterClrMapping/>
  </p:clrMapOvr>
  <p:transition advTm="60472"/>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702314" y="595396"/>
            <a:ext cx="8879623" cy="525785"/>
          </a:xfrm>
          <a:prstGeom prst="rect">
            <a:avLst/>
          </a:prstGeom>
        </p:spPr>
        <p:txBody>
          <a:bodyPr vert="horz" wrap="square" lIns="0" tIns="0" rIns="0" bIns="0" rtlCol="0">
            <a:spAutoFit/>
          </a:bodyPr>
          <a:lstStyle/>
          <a:p>
            <a:pPr>
              <a:lnSpc>
                <a:spcPts val="4147"/>
              </a:lnSpc>
            </a:pPr>
            <a:r>
              <a:rPr lang="sr-Latn-RS" sz="4000" spc="-11" dirty="0" smtClean="0">
                <a:solidFill>
                  <a:srgbClr val="CC0000"/>
                </a:solidFill>
                <a:latin typeface="NIKMHC+TimesNewRoman,Bold"/>
              </a:rPr>
              <a:t>   </a:t>
            </a:r>
            <a:r>
              <a:rPr lang="en-US" sz="4000" b="1" dirty="0" err="1" smtClean="0">
                <a:solidFill>
                  <a:srgbClr val="C00000"/>
                </a:solidFill>
                <a:latin typeface="Times New Roman" pitchFamily="18" charset="0"/>
                <a:cs typeface="Times New Roman" pitchFamily="18" charset="0"/>
              </a:rPr>
              <a:t>Neuroendocrine</a:t>
            </a:r>
            <a:r>
              <a:rPr lang="en-US" sz="4000" b="1" dirty="0" smtClean="0">
                <a:solidFill>
                  <a:srgbClr val="C00000"/>
                </a:solidFill>
                <a:latin typeface="Times New Roman" pitchFamily="18" charset="0"/>
                <a:cs typeface="Times New Roman" pitchFamily="18" charset="0"/>
              </a:rPr>
              <a:t> theory of aging</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549275" y="1695904"/>
            <a:ext cx="7098232" cy="1115690"/>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Aging occurs due to functional nervous control and endocrine disorders response of the </a:t>
            </a:r>
            <a:r>
              <a:rPr lang="en-US" sz="2800" b="1" dirty="0" smtClean="0">
                <a:latin typeface="Times New Roman" pitchFamily="18" charset="0"/>
                <a:cs typeface="Times New Roman" pitchFamily="18" charset="0"/>
              </a:rPr>
              <a:t>hypothalamus-pituitary-gland axis.</a:t>
            </a:r>
            <a:r>
              <a:rPr sz="2800" b="1" spc="180" smtClean="0">
                <a:solidFill>
                  <a:srgbClr val="000000"/>
                </a:solidFill>
                <a:latin typeface="Times New Roman" pitchFamily="18" charset="0"/>
                <a:cs typeface="Times New Roman" pitchFamily="18" charset="0"/>
              </a:rPr>
              <a:t> </a:t>
            </a:r>
            <a:endParaRPr sz="2800" b="1" spc="-33" dirty="0">
              <a:solidFill>
                <a:srgbClr val="000000"/>
              </a:solidFill>
              <a:latin typeface="Times New Roman" pitchFamily="18" charset="0"/>
              <a:cs typeface="Times New Roman" pitchFamily="18" charset="0"/>
            </a:endParaRPr>
          </a:p>
        </p:txBody>
      </p:sp>
      <p:sp>
        <p:nvSpPr>
          <p:cNvPr id="6" name="object 6"/>
          <p:cNvSpPr txBox="1"/>
          <p:nvPr/>
        </p:nvSpPr>
        <p:spPr>
          <a:xfrm>
            <a:off x="549271" y="3059770"/>
            <a:ext cx="4422411" cy="1115690"/>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b="1" dirty="0" smtClean="0">
                <a:latin typeface="Times New Roman" pitchFamily="18" charset="0"/>
                <a:cs typeface="Times New Roman" pitchFamily="18" charset="0"/>
              </a:rPr>
              <a:t>The result</a:t>
            </a:r>
            <a:r>
              <a:rPr lang="en-US" sz="2800" dirty="0" smtClean="0">
                <a:latin typeface="Times New Roman" pitchFamily="18" charset="0"/>
                <a:cs typeface="Times New Roman" pitchFamily="18" charset="0"/>
              </a:rPr>
              <a:t>: dysfunction of the glands and their target organs</a:t>
            </a:r>
            <a:endParaRPr sz="2800" spc="-43" dirty="0">
              <a:solidFill>
                <a:srgbClr val="000000"/>
              </a:solidFill>
              <a:latin typeface="Times New Roman" pitchFamily="18" charset="0"/>
              <a:cs typeface="Times New Roman" pitchFamily="18" charset="0"/>
            </a:endParaRPr>
          </a:p>
        </p:txBody>
      </p:sp>
      <p:sp>
        <p:nvSpPr>
          <p:cNvPr id="7" name="object 7"/>
          <p:cNvSpPr txBox="1"/>
          <p:nvPr/>
        </p:nvSpPr>
        <p:spPr>
          <a:xfrm>
            <a:off x="549283" y="4089860"/>
            <a:ext cx="4844170" cy="2013372"/>
          </a:xfrm>
          <a:prstGeom prst="rect">
            <a:avLst/>
          </a:prstGeom>
        </p:spPr>
        <p:txBody>
          <a:bodyPr vert="horz" wrap="square" lIns="0" tIns="0" rIns="0" bIns="0" rtlCol="0">
            <a:spAutoFit/>
          </a:bodyPr>
          <a:lstStyle/>
          <a:p>
            <a:pPr marL="447992" marR="0">
              <a:lnSpc>
                <a:spcPts val="2896"/>
              </a:lnSpc>
              <a:spcBef>
                <a:spcPts val="0"/>
              </a:spcBef>
              <a:spcAft>
                <a:spcPts val="0"/>
              </a:spcAft>
            </a:pPr>
            <a:endParaRPr sz="2800" spc="-33" dirty="0">
              <a:solidFill>
                <a:srgbClr val="000000"/>
              </a:solidFill>
              <a:latin typeface="BIIBQK+TimesNewRoman"/>
              <a:cs typeface="BIIBQK+TimesNewRoman"/>
            </a:endParaRPr>
          </a:p>
          <a:p>
            <a:pPr>
              <a:lnSpc>
                <a:spcPts val="2896"/>
              </a:lnSpc>
              <a:spcBef>
                <a:spcPts val="1157"/>
              </a:spcBef>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t> </a:t>
            </a:r>
            <a:r>
              <a:rPr lang="en-US" sz="2800" dirty="0" smtClean="0">
                <a:latin typeface="Times New Roman" pitchFamily="18" charset="0"/>
                <a:cs typeface="Times New Roman" pitchFamily="18" charset="0"/>
              </a:rPr>
              <a:t>Some scientists believe that the hypothalamus houses a "</a:t>
            </a:r>
            <a:r>
              <a:rPr lang="en-US" sz="2800" b="1" dirty="0" smtClean="0">
                <a:latin typeface="Times New Roman" pitchFamily="18" charset="0"/>
                <a:cs typeface="Times New Roman" pitchFamily="18" charset="0"/>
              </a:rPr>
              <a:t>biological clock</a:t>
            </a:r>
            <a:r>
              <a:rPr lang="en-US" sz="2800" dirty="0" smtClean="0">
                <a:latin typeface="Times New Roman" pitchFamily="18" charset="0"/>
                <a:cs typeface="Times New Roman" pitchFamily="18" charset="0"/>
              </a:rPr>
              <a:t>" that controls the rate of aging</a:t>
            </a:r>
            <a:r>
              <a:rPr lang="en-US" sz="2800" dirty="0" smtClean="0"/>
              <a:t>.</a:t>
            </a:r>
            <a:endParaRPr sz="2800" spc="-47" dirty="0">
              <a:solidFill>
                <a:srgbClr val="000000"/>
              </a:solidFill>
              <a:latin typeface="BIIBQK+TimesNewRoman"/>
              <a:cs typeface="BIIBQK+TimesNewRoman"/>
            </a:endParaRPr>
          </a:p>
        </p:txBody>
      </p:sp>
      <p:sp>
        <p:nvSpPr>
          <p:cNvPr id="9" name="object 5"/>
          <p:cNvSpPr txBox="1"/>
          <p:nvPr/>
        </p:nvSpPr>
        <p:spPr>
          <a:xfrm>
            <a:off x="892496" y="2125057"/>
            <a:ext cx="8697928"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8" dirty="0">
              <a:solidFill>
                <a:srgbClr val="000000"/>
              </a:solidFill>
              <a:latin typeface="NIKMHC+TimesNewRoman,Bold"/>
              <a:cs typeface="NIKMHC+TimesNewRoman,Bold"/>
            </a:endParaRPr>
          </a:p>
        </p:txBody>
      </p:sp>
      <p:sp>
        <p:nvSpPr>
          <p:cNvPr id="10" name="object 5"/>
          <p:cNvSpPr txBox="1"/>
          <p:nvPr/>
        </p:nvSpPr>
        <p:spPr>
          <a:xfrm>
            <a:off x="228600" y="1676400"/>
            <a:ext cx="8697928"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8" dirty="0">
              <a:solidFill>
                <a:srgbClr val="000000"/>
              </a:solidFill>
              <a:latin typeface="NIKMHC+TimesNewRoman,Bold"/>
              <a:cs typeface="NIKMHC+TimesNewRoman,Bold"/>
            </a:endParaRPr>
          </a:p>
        </p:txBody>
      </p:sp>
      <p:sp>
        <p:nvSpPr>
          <p:cNvPr id="11" name="object 8"/>
          <p:cNvSpPr txBox="1"/>
          <p:nvPr/>
        </p:nvSpPr>
        <p:spPr>
          <a:xfrm>
            <a:off x="762000" y="5715000"/>
            <a:ext cx="5810185" cy="371897"/>
          </a:xfrm>
          <a:prstGeom prst="rect">
            <a:avLst/>
          </a:prstGeom>
        </p:spPr>
        <p:txBody>
          <a:bodyPr vert="horz" wrap="square" lIns="0" tIns="0" rIns="0" bIns="0" rtlCol="0">
            <a:spAutoFit/>
          </a:bodyPr>
          <a:lstStyle/>
          <a:p>
            <a:pPr marL="8" marR="0">
              <a:lnSpc>
                <a:spcPts val="2894"/>
              </a:lnSpc>
              <a:spcBef>
                <a:spcPts val="0"/>
              </a:spcBef>
              <a:spcAft>
                <a:spcPts val="0"/>
              </a:spcAft>
            </a:pPr>
            <a:endParaRPr sz="2800" dirty="0">
              <a:solidFill>
                <a:srgbClr val="000000"/>
              </a:solidFill>
              <a:latin typeface="NIKMHC+TimesNewRoman,Bold"/>
              <a:cs typeface="NIKMHC+TimesNewRoman,Bold"/>
            </a:endParaRPr>
          </a:p>
        </p:txBody>
      </p:sp>
    </p:spTree>
  </p:cSld>
  <p:clrMapOvr>
    <a:masterClrMapping/>
  </p:clrMapOvr>
  <p:transition advTm="26917"/>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702314" y="168040"/>
            <a:ext cx="8879623" cy="525785"/>
          </a:xfrm>
          <a:prstGeom prst="rect">
            <a:avLst/>
          </a:prstGeom>
        </p:spPr>
        <p:txBody>
          <a:bodyPr vert="horz" wrap="square" lIns="0" tIns="0" rIns="0" bIns="0" rtlCol="0">
            <a:spAutoFit/>
          </a:bodyPr>
          <a:lstStyle/>
          <a:p>
            <a:pPr>
              <a:lnSpc>
                <a:spcPts val="4147"/>
              </a:lnSpc>
            </a:pPr>
            <a:r>
              <a:rPr lang="sr-Latn-RS" sz="4000" spc="-11" dirty="0" smtClean="0">
                <a:solidFill>
                  <a:srgbClr val="CC0000"/>
                </a:solidFill>
                <a:latin typeface="NIKMHC+TimesNewRoman,Bold"/>
              </a:rPr>
              <a:t>   </a:t>
            </a:r>
            <a:r>
              <a:rPr lang="en-US" sz="4000" b="1" dirty="0" err="1" smtClean="0">
                <a:solidFill>
                  <a:srgbClr val="C00000"/>
                </a:solidFill>
                <a:latin typeface="Times New Roman" pitchFamily="18" charset="0"/>
                <a:cs typeface="Times New Roman" pitchFamily="18" charset="0"/>
              </a:rPr>
              <a:t>Neuroendocrine</a:t>
            </a:r>
            <a:r>
              <a:rPr lang="en-US" sz="4000" b="1" dirty="0" smtClean="0">
                <a:solidFill>
                  <a:srgbClr val="C00000"/>
                </a:solidFill>
                <a:latin typeface="Times New Roman" pitchFamily="18" charset="0"/>
                <a:cs typeface="Times New Roman" pitchFamily="18" charset="0"/>
              </a:rPr>
              <a:t> theory of aging</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549275" y="1104614"/>
            <a:ext cx="9300807" cy="1723549"/>
          </a:xfrm>
          <a:prstGeom prst="rect">
            <a:avLst/>
          </a:prstGeom>
        </p:spPr>
        <p:txBody>
          <a:bodyPr vert="horz" wrap="square" lIns="0" tIns="0" rIns="0" bIns="0" rtlCol="0">
            <a:spAutoFit/>
          </a:bodyPr>
          <a:lstStyle/>
          <a:p>
            <a:r>
              <a:rPr sz="2800">
                <a:solidFill>
                  <a:srgbClr val="000000"/>
                </a:solidFill>
                <a:latin typeface="Arial"/>
                <a:cs typeface="Arial"/>
              </a:rPr>
              <a:t>•</a:t>
            </a:r>
            <a:r>
              <a:rPr sz="2800" spc="1022">
                <a:solidFill>
                  <a:srgbClr val="000000"/>
                </a:solidFill>
                <a:latin typeface="Times New Roman"/>
                <a:cs typeface="Times New Roman"/>
              </a:rPr>
              <a:t> </a:t>
            </a:r>
            <a:r>
              <a:rPr lang="en-US" sz="2800" b="1" dirty="0" smtClean="0">
                <a:latin typeface="Times New Roman" pitchFamily="18" charset="0"/>
                <a:cs typeface="Times New Roman" pitchFamily="18" charset="0"/>
              </a:rPr>
              <a:t>Decreased hormone concentration </a:t>
            </a:r>
            <a:r>
              <a:rPr lang="en-US" sz="2800" dirty="0" smtClean="0">
                <a:latin typeface="Times New Roman" pitchFamily="18" charset="0"/>
                <a:cs typeface="Times New Roman" pitchFamily="18" charset="0"/>
              </a:rPr>
              <a:t>(growth hormone, </a:t>
            </a:r>
            <a:r>
              <a:rPr lang="en-US" sz="2800" dirty="0" err="1" smtClean="0">
                <a:latin typeface="Times New Roman" pitchFamily="18" charset="0"/>
                <a:cs typeface="Times New Roman" pitchFamily="18" charset="0"/>
              </a:rPr>
              <a:t>melatonon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dehydroepiandrosterone</a:t>
            </a:r>
            <a:r>
              <a:rPr lang="en-US" sz="2800" dirty="0" smtClean="0">
                <a:latin typeface="Times New Roman" pitchFamily="18" charset="0"/>
                <a:cs typeface="Times New Roman" pitchFamily="18" charset="0"/>
              </a:rPr>
              <a:t>)</a:t>
            </a:r>
          </a:p>
          <a:p>
            <a:r>
              <a:rPr lang="en-US" sz="2800" dirty="0" smtClean="0"/>
              <a:t/>
            </a:r>
            <a:br>
              <a:rPr lang="en-US" sz="2800" dirty="0" smtClean="0"/>
            </a:br>
            <a:endParaRPr sz="2800" spc="-37" dirty="0">
              <a:solidFill>
                <a:srgbClr val="000000"/>
              </a:solidFill>
              <a:latin typeface="BIIBQK+TimesNewRoman"/>
              <a:cs typeface="BIIBQK+TimesNewRoman"/>
            </a:endParaRPr>
          </a:p>
        </p:txBody>
      </p:sp>
      <p:sp>
        <p:nvSpPr>
          <p:cNvPr id="5" name="object 5"/>
          <p:cNvSpPr txBox="1"/>
          <p:nvPr/>
        </p:nvSpPr>
        <p:spPr>
          <a:xfrm>
            <a:off x="533400" y="2057400"/>
            <a:ext cx="7839931" cy="743793"/>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In women, ovarian reduction and cessation secretion of progesterone and estrogen</a:t>
            </a:r>
            <a:endParaRPr sz="2800" spc="-40" dirty="0">
              <a:solidFill>
                <a:srgbClr val="000000"/>
              </a:solidFill>
              <a:latin typeface="Times New Roman" pitchFamily="18" charset="0"/>
              <a:cs typeface="Times New Roman" pitchFamily="18" charset="0"/>
            </a:endParaRPr>
          </a:p>
        </p:txBody>
      </p:sp>
      <p:sp>
        <p:nvSpPr>
          <p:cNvPr id="6" name="object 6"/>
          <p:cNvSpPr txBox="1"/>
          <p:nvPr/>
        </p:nvSpPr>
        <p:spPr>
          <a:xfrm>
            <a:off x="533400" y="3048000"/>
            <a:ext cx="7132195" cy="371897"/>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In men, a decrease in testosterone</a:t>
            </a:r>
            <a:r>
              <a:rPr sz="2800" spc="176" smtClean="0">
                <a:solidFill>
                  <a:srgbClr val="000000"/>
                </a:solidFill>
                <a:latin typeface="Times New Roman" pitchFamily="18" charset="0"/>
                <a:cs typeface="Times New Roman" pitchFamily="18" charset="0"/>
              </a:rPr>
              <a:t> </a:t>
            </a:r>
            <a:endParaRPr sz="2800" spc="-18" dirty="0">
              <a:solidFill>
                <a:srgbClr val="000000"/>
              </a:solidFill>
              <a:latin typeface="Times New Roman" pitchFamily="18" charset="0"/>
              <a:cs typeface="Times New Roman" pitchFamily="18" charset="0"/>
            </a:endParaRPr>
          </a:p>
        </p:txBody>
      </p:sp>
      <p:sp>
        <p:nvSpPr>
          <p:cNvPr id="7" name="object 7"/>
          <p:cNvSpPr txBox="1"/>
          <p:nvPr/>
        </p:nvSpPr>
        <p:spPr>
          <a:xfrm>
            <a:off x="549253" y="3660480"/>
            <a:ext cx="8534313" cy="1115690"/>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b="1" dirty="0" smtClean="0">
                <a:latin typeface="Times New Roman" pitchFamily="18" charset="0"/>
                <a:cs typeface="Times New Roman" pitchFamily="18" charset="0"/>
              </a:rPr>
              <a:t>Decrease in the concentration of neurotransmitters </a:t>
            </a:r>
            <a:r>
              <a:rPr lang="en-US" sz="2800" dirty="0" smtClean="0">
                <a:latin typeface="Times New Roman" pitchFamily="18" charset="0"/>
                <a:cs typeface="Times New Roman" pitchFamily="18" charset="0"/>
              </a:rPr>
              <a:t>(dopamine, </a:t>
            </a:r>
            <a:r>
              <a:rPr lang="en-US" sz="2800" dirty="0" err="1" smtClean="0">
                <a:latin typeface="Times New Roman" pitchFamily="18" charset="0"/>
                <a:cs typeface="Times New Roman" pitchFamily="18" charset="0"/>
              </a:rPr>
              <a:t>noradrenaline</a:t>
            </a:r>
            <a:r>
              <a:rPr lang="en-US" sz="2800" dirty="0" smtClean="0">
                <a:latin typeface="Times New Roman" pitchFamily="18" charset="0"/>
                <a:cs typeface="Times New Roman" pitchFamily="18" charset="0"/>
              </a:rPr>
              <a:t>, serotonin, GAB A, acetylcholine)</a:t>
            </a:r>
            <a:endParaRPr sz="2800" spc="-18" dirty="0">
              <a:solidFill>
                <a:srgbClr val="000000"/>
              </a:solidFill>
              <a:latin typeface="Times New Roman" pitchFamily="18" charset="0"/>
              <a:cs typeface="Times New Roman" pitchFamily="18" charset="0"/>
            </a:endParaRPr>
          </a:p>
        </p:txBody>
      </p:sp>
      <p:sp>
        <p:nvSpPr>
          <p:cNvPr id="8" name="object 8"/>
          <p:cNvSpPr txBox="1"/>
          <p:nvPr/>
        </p:nvSpPr>
        <p:spPr>
          <a:xfrm>
            <a:off x="609600" y="4953000"/>
            <a:ext cx="8229600" cy="1487587"/>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872">
                <a:solidFill>
                  <a:srgbClr val="000000"/>
                </a:solidFill>
                <a:latin typeface="Times New Roman"/>
                <a:cs typeface="Times New Roman"/>
              </a:rPr>
              <a:t> </a:t>
            </a:r>
            <a:r>
              <a:rPr lang="en-US" sz="2800" b="1" dirty="0" smtClean="0">
                <a:latin typeface="Times New Roman" pitchFamily="18" charset="0"/>
                <a:cs typeface="Times New Roman" pitchFamily="18" charset="0"/>
              </a:rPr>
              <a:t>physiological involution of the brain: </a:t>
            </a:r>
            <a:r>
              <a:rPr lang="en-US" sz="2800" dirty="0" smtClean="0">
                <a:latin typeface="Times New Roman" pitchFamily="18" charset="0"/>
                <a:cs typeface="Times New Roman" pitchFamily="18" charset="0"/>
              </a:rPr>
              <a:t>reduction in the number of </a:t>
            </a:r>
            <a:r>
              <a:rPr lang="en-US" sz="2800" dirty="0" err="1" smtClean="0">
                <a:latin typeface="Times New Roman" pitchFamily="18" charset="0"/>
                <a:cs typeface="Times New Roman" pitchFamily="18" charset="0"/>
              </a:rPr>
              <a:t>i</a:t>
            </a:r>
            <a:r>
              <a:rPr lang="en-US" sz="2800" dirty="0" smtClean="0">
                <a:latin typeface="Times New Roman" pitchFamily="18" charset="0"/>
                <a:cs typeface="Times New Roman" pitchFamily="18" charset="0"/>
              </a:rPr>
              <a:t> reactivity of neurons, reduction of synapses, increased </a:t>
            </a:r>
            <a:r>
              <a:rPr lang="en-US" sz="2800" dirty="0" err="1" smtClean="0">
                <a:latin typeface="Times New Roman" pitchFamily="18" charset="0"/>
                <a:cs typeface="Times New Roman" pitchFamily="18" charset="0"/>
              </a:rPr>
              <a:t>lability</a:t>
            </a:r>
            <a:r>
              <a:rPr lang="en-US" sz="2800" dirty="0" smtClean="0">
                <a:latin typeface="Times New Roman" pitchFamily="18" charset="0"/>
                <a:cs typeface="Times New Roman" pitchFamily="18" charset="0"/>
              </a:rPr>
              <a:t> of the hypothalamic-pituitary axis in response to stress</a:t>
            </a:r>
            <a:r>
              <a:rPr lang="sr-Latn-RS" sz="2800" dirty="0" smtClean="0">
                <a:latin typeface="Times New Roman" pitchFamily="18" charset="0"/>
                <a:cs typeface="Times New Roman" pitchFamily="18" charset="0"/>
              </a:rPr>
              <a:t>.</a:t>
            </a:r>
            <a:r>
              <a:rPr sz="2800" spc="336" smtClean="0">
                <a:solidFill>
                  <a:srgbClr val="000000"/>
                </a:solidFill>
                <a:latin typeface="Times New Roman" pitchFamily="18" charset="0"/>
                <a:cs typeface="Times New Roman" pitchFamily="18" charset="0"/>
              </a:rPr>
              <a:t> </a:t>
            </a:r>
            <a:endParaRPr sz="2800" dirty="0">
              <a:solidFill>
                <a:srgbClr val="000000"/>
              </a:solidFill>
              <a:latin typeface="Times New Roman" pitchFamily="18" charset="0"/>
              <a:cs typeface="Times New Roman" pitchFamily="18" charset="0"/>
            </a:endParaRPr>
          </a:p>
        </p:txBody>
      </p:sp>
    </p:spTree>
  </p:cSld>
  <p:clrMapOvr>
    <a:masterClrMapping/>
  </p:clrMapOvr>
  <p:transition advTm="54803"/>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857248" y="595396"/>
            <a:ext cx="4182450" cy="525785"/>
          </a:xfrm>
          <a:prstGeom prst="rect">
            <a:avLst/>
          </a:prstGeom>
        </p:spPr>
        <p:txBody>
          <a:bodyPr vert="horz" wrap="square" lIns="0" tIns="0" rIns="0" bIns="0" rtlCol="0">
            <a:spAutoFit/>
          </a:bodyPr>
          <a:lstStyle/>
          <a:p>
            <a:pPr>
              <a:lnSpc>
                <a:spcPts val="4147"/>
              </a:lnSpc>
            </a:pPr>
            <a:r>
              <a:rPr lang="sr-Latn-RS" sz="4000" spc="-34"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Stress theory</a:t>
            </a:r>
            <a:endParaRPr sz="4000" b="1" spc="37" dirty="0">
              <a:solidFill>
                <a:srgbClr val="C00000"/>
              </a:solidFill>
              <a:latin typeface="Times New Roman" pitchFamily="18" charset="0"/>
              <a:cs typeface="Times New Roman" pitchFamily="18" charset="0"/>
            </a:endParaRPr>
          </a:p>
        </p:txBody>
      </p:sp>
      <p:sp>
        <p:nvSpPr>
          <p:cNvPr id="4" name="object 4"/>
          <p:cNvSpPr txBox="1"/>
          <p:nvPr/>
        </p:nvSpPr>
        <p:spPr>
          <a:xfrm>
            <a:off x="473062" y="1466923"/>
            <a:ext cx="8505284" cy="371897"/>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Reduction of the body's ability to tolerate stress.</a:t>
            </a:r>
            <a:endParaRPr sz="2800" spc="-37" dirty="0">
              <a:solidFill>
                <a:srgbClr val="000000"/>
              </a:solidFill>
              <a:latin typeface="Times New Roman" pitchFamily="18" charset="0"/>
              <a:cs typeface="Times New Roman" pitchFamily="18" charset="0"/>
            </a:endParaRPr>
          </a:p>
        </p:txBody>
      </p:sp>
      <p:sp>
        <p:nvSpPr>
          <p:cNvPr id="6" name="object 5"/>
          <p:cNvSpPr txBox="1"/>
          <p:nvPr/>
        </p:nvSpPr>
        <p:spPr>
          <a:xfrm>
            <a:off x="816284" y="1896195"/>
            <a:ext cx="1333616"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0" dirty="0">
              <a:solidFill>
                <a:srgbClr val="000000"/>
              </a:solidFill>
              <a:latin typeface="BIIBQK+TimesNewRoman"/>
              <a:cs typeface="BIIBQK+TimesNewRoman"/>
            </a:endParaRPr>
          </a:p>
        </p:txBody>
      </p:sp>
    </p:spTree>
  </p:cSld>
  <p:clrMapOvr>
    <a:masterClrMapping/>
  </p:clrMapOvr>
  <p:transition advTm="80952"/>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522350" y="564389"/>
            <a:ext cx="7009045" cy="601062"/>
          </a:xfrm>
          <a:prstGeom prst="rect">
            <a:avLst/>
          </a:prstGeom>
        </p:spPr>
        <p:txBody>
          <a:bodyPr vert="horz" wrap="square" lIns="0" tIns="0" rIns="0" bIns="0" rtlCol="0">
            <a:spAutoFit/>
          </a:bodyPr>
          <a:lstStyle/>
          <a:p>
            <a:pPr>
              <a:lnSpc>
                <a:spcPts val="4618"/>
              </a:lnSpc>
            </a:pPr>
            <a:r>
              <a:rPr lang="en-US" sz="4800" b="1" dirty="0" smtClean="0">
                <a:solidFill>
                  <a:srgbClr val="C00000"/>
                </a:solidFill>
                <a:latin typeface="Times New Roman" pitchFamily="18" charset="0"/>
                <a:cs typeface="Times New Roman" pitchFamily="18" charset="0"/>
              </a:rPr>
              <a:t>Cellular theories of stress</a:t>
            </a:r>
            <a:endParaRPr sz="4450" b="1" dirty="0">
              <a:solidFill>
                <a:srgbClr val="C00000"/>
              </a:solidFill>
              <a:latin typeface="Times New Roman" pitchFamily="18" charset="0"/>
              <a:cs typeface="Times New Roman" pitchFamily="18" charset="0"/>
            </a:endParaRPr>
          </a:p>
        </p:txBody>
      </p:sp>
      <p:sp>
        <p:nvSpPr>
          <p:cNvPr id="4" name="object 4"/>
          <p:cNvSpPr txBox="1"/>
          <p:nvPr/>
        </p:nvSpPr>
        <p:spPr>
          <a:xfrm>
            <a:off x="549275" y="1752600"/>
            <a:ext cx="8442325" cy="743793"/>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Accumulation of damage that leads to a gradual decrease in the function and ability of cells to divide</a:t>
            </a:r>
            <a:endParaRPr sz="2800" spc="-20" dirty="0">
              <a:solidFill>
                <a:srgbClr val="000000"/>
              </a:solidFill>
              <a:latin typeface="Times New Roman" pitchFamily="18" charset="0"/>
              <a:cs typeface="Times New Roman" pitchFamily="18" charset="0"/>
            </a:endParaRPr>
          </a:p>
        </p:txBody>
      </p:sp>
      <p:sp>
        <p:nvSpPr>
          <p:cNvPr id="6" name="object 6"/>
          <p:cNvSpPr txBox="1"/>
          <p:nvPr/>
        </p:nvSpPr>
        <p:spPr>
          <a:xfrm>
            <a:off x="549271" y="2630763"/>
            <a:ext cx="9165356" cy="897682"/>
          </a:xfrm>
          <a:prstGeom prst="rect">
            <a:avLst/>
          </a:prstGeom>
        </p:spPr>
        <p:txBody>
          <a:bodyPr vert="horz" wrap="square" lIns="0" tIns="0" rIns="0" bIns="0" rtlCol="0">
            <a:spAutoFit/>
          </a:bodyPr>
          <a:lstStyle/>
          <a:p>
            <a:pPr>
              <a:lnSpc>
                <a:spcPts val="2894"/>
              </a:lnSpc>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Theory of </a:t>
            </a:r>
            <a:r>
              <a:rPr lang="en-US" sz="2800" dirty="0" err="1" smtClean="0">
                <a:latin typeface="Times New Roman" pitchFamily="18" charset="0"/>
                <a:cs typeface="Times New Roman" pitchFamily="18" charset="0"/>
              </a:rPr>
              <a:t>replicative</a:t>
            </a:r>
            <a:r>
              <a:rPr lang="en-US" sz="2800" dirty="0" smtClean="0">
                <a:latin typeface="Times New Roman" pitchFamily="18" charset="0"/>
                <a:cs typeface="Times New Roman" pitchFamily="18" charset="0"/>
              </a:rPr>
              <a:t> age (telomere theory) </a:t>
            </a:r>
            <a:endParaRPr sz="2800" spc="-41" dirty="0">
              <a:solidFill>
                <a:srgbClr val="000000"/>
              </a:solidFill>
              <a:latin typeface="Times New Roman" pitchFamily="18" charset="0"/>
              <a:cs typeface="Times New Roman" pitchFamily="18" charset="0"/>
            </a:endParaRPr>
          </a:p>
          <a:p>
            <a:pPr marL="3" marR="0">
              <a:lnSpc>
                <a:spcPts val="2896"/>
              </a:lnSpc>
              <a:spcBef>
                <a:spcPts val="1234"/>
              </a:spcBef>
              <a:spcAft>
                <a:spcPts val="0"/>
              </a:spcAft>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smtClean="0">
                <a:latin typeface="Times New Roman" pitchFamily="18" charset="0"/>
                <a:cs typeface="Times New Roman" pitchFamily="18" charset="0"/>
              </a:rPr>
              <a:t>Error theory</a:t>
            </a:r>
            <a:endParaRPr sz="2800" spc="-47" dirty="0">
              <a:solidFill>
                <a:srgbClr val="000000"/>
              </a:solidFill>
              <a:latin typeface="Times New Roman" pitchFamily="18" charset="0"/>
              <a:cs typeface="Times New Roman" pitchFamily="18" charset="0"/>
            </a:endParaRPr>
          </a:p>
        </p:txBody>
      </p:sp>
      <p:sp>
        <p:nvSpPr>
          <p:cNvPr id="7" name="object 7"/>
          <p:cNvSpPr txBox="1"/>
          <p:nvPr/>
        </p:nvSpPr>
        <p:spPr>
          <a:xfrm>
            <a:off x="549266" y="3669996"/>
            <a:ext cx="4608717" cy="371897"/>
          </a:xfrm>
          <a:prstGeom prst="rect">
            <a:avLst/>
          </a:prstGeom>
        </p:spPr>
        <p:txBody>
          <a:bodyPr vert="horz" wrap="square" lIns="0" tIns="0" rIns="0" bIns="0" rtlCol="0">
            <a:spAutoFit/>
          </a:bodyPr>
          <a:lstStyle/>
          <a:p>
            <a:pPr>
              <a:lnSpc>
                <a:spcPts val="2896"/>
              </a:lnSpc>
            </a:pPr>
            <a:r>
              <a:rPr sz="2800" smtClean="0">
                <a:solidFill>
                  <a:srgbClr val="000000"/>
                </a:solidFill>
                <a:latin typeface="Wingdings"/>
                <a:cs typeface="Wingdings"/>
              </a:rPr>
              <a:t></a:t>
            </a:r>
            <a:r>
              <a:rPr lang="en-US" sz="2800" dirty="0" smtClean="0">
                <a:latin typeface="Times New Roman" pitchFamily="18" charset="0"/>
                <a:cs typeface="Times New Roman" pitchFamily="18" charset="0"/>
              </a:rPr>
              <a:t>Mitochondrial theory</a:t>
            </a:r>
            <a:endParaRPr sz="2800" spc="-43" dirty="0">
              <a:solidFill>
                <a:srgbClr val="000000"/>
              </a:solidFill>
              <a:latin typeface="Times New Roman" pitchFamily="18" charset="0"/>
              <a:cs typeface="Times New Roman" pitchFamily="18" charset="0"/>
            </a:endParaRPr>
          </a:p>
        </p:txBody>
      </p:sp>
      <p:sp>
        <p:nvSpPr>
          <p:cNvPr id="8" name="object 8"/>
          <p:cNvSpPr txBox="1"/>
          <p:nvPr/>
        </p:nvSpPr>
        <p:spPr>
          <a:xfrm>
            <a:off x="549261" y="4185375"/>
            <a:ext cx="6973949" cy="884858"/>
          </a:xfrm>
          <a:prstGeom prst="rect">
            <a:avLst/>
          </a:prstGeom>
        </p:spPr>
        <p:txBody>
          <a:bodyPr vert="horz" wrap="square" lIns="0" tIns="0" rIns="0" bIns="0" rtlCol="0">
            <a:spAutoFit/>
          </a:bodyPr>
          <a:lstStyle/>
          <a:p>
            <a:pPr marL="8" marR="0">
              <a:lnSpc>
                <a:spcPts val="2894"/>
              </a:lnSpc>
              <a:spcBef>
                <a:spcPts val="0"/>
              </a:spcBef>
              <a:spcAft>
                <a:spcPts val="0"/>
              </a:spcAft>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Free radical theory </a:t>
            </a:r>
            <a:endParaRPr sz="2800" spc="-37" smtClean="0">
              <a:solidFill>
                <a:srgbClr val="000000"/>
              </a:solidFill>
              <a:latin typeface="Times New Roman" pitchFamily="18" charset="0"/>
              <a:cs typeface="Times New Roman" pitchFamily="18" charset="0"/>
            </a:endParaRPr>
          </a:p>
          <a:p>
            <a:pPr>
              <a:lnSpc>
                <a:spcPts val="2894"/>
              </a:lnSpc>
              <a:spcBef>
                <a:spcPts val="1109"/>
              </a:spcBef>
            </a:pPr>
            <a:r>
              <a:rPr sz="2800" smtClean="0">
                <a:solidFill>
                  <a:srgbClr val="000000"/>
                </a:solidFill>
                <a:latin typeface="Wingdings"/>
                <a:cs typeface="Wingdings"/>
              </a:rPr>
              <a:t></a:t>
            </a:r>
            <a:r>
              <a:rPr sz="2800" spc="-197" smtClean="0">
                <a:solidFill>
                  <a:srgbClr val="000000"/>
                </a:solidFill>
                <a:latin typeface="Times New Roman"/>
                <a:cs typeface="Times New Roman"/>
              </a:rPr>
              <a:t> </a:t>
            </a:r>
            <a:r>
              <a:rPr lang="en-US" sz="2800" dirty="0" smtClean="0">
                <a:latin typeface="Times New Roman" pitchFamily="18" charset="0"/>
                <a:cs typeface="Times New Roman" pitchFamily="18" charset="0"/>
              </a:rPr>
              <a:t>Theory of accumulation of harmful substances</a:t>
            </a:r>
            <a:endParaRPr sz="2800" spc="-54" dirty="0">
              <a:solidFill>
                <a:srgbClr val="000000"/>
              </a:solidFill>
              <a:latin typeface="Times New Roman" pitchFamily="18" charset="0"/>
              <a:cs typeface="Times New Roman" pitchFamily="18" charset="0"/>
            </a:endParaRPr>
          </a:p>
        </p:txBody>
      </p:sp>
      <p:sp>
        <p:nvSpPr>
          <p:cNvPr id="9" name="object 5"/>
          <p:cNvSpPr txBox="1"/>
          <p:nvPr/>
        </p:nvSpPr>
        <p:spPr>
          <a:xfrm>
            <a:off x="892493" y="2125056"/>
            <a:ext cx="8600112"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3" dirty="0">
              <a:solidFill>
                <a:srgbClr val="000000"/>
              </a:solidFill>
              <a:latin typeface="BIIBQK+TimesNewRoman"/>
              <a:cs typeface="BIIBQK+TimesNewRoman"/>
            </a:endParaRPr>
          </a:p>
        </p:txBody>
      </p:sp>
    </p:spTree>
  </p:cSld>
  <p:clrMapOvr>
    <a:masterClrMapping/>
  </p:clrMapOvr>
  <p:transition advTm="25749"/>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055370" y="595396"/>
            <a:ext cx="8078039" cy="525785"/>
          </a:xfrm>
          <a:prstGeom prst="rect">
            <a:avLst/>
          </a:prstGeom>
        </p:spPr>
        <p:txBody>
          <a:bodyPr vert="horz" wrap="square" lIns="0" tIns="0" rIns="0" bIns="0" rtlCol="0">
            <a:spAutoFit/>
          </a:bodyPr>
          <a:lstStyle/>
          <a:p>
            <a:pPr>
              <a:lnSpc>
                <a:spcPts val="4147"/>
              </a:lnSpc>
            </a:pPr>
            <a:r>
              <a:rPr lang="sr-Latn-RS" sz="4000" spc="-64"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Mechanisms of cellular aging</a:t>
            </a:r>
            <a:r>
              <a:rPr sz="4000" b="1" spc="-980" smtClean="0">
                <a:solidFill>
                  <a:srgbClr val="C00000"/>
                </a:solidFill>
                <a:latin typeface="Times New Roman" pitchFamily="18" charset="0"/>
                <a:cs typeface="Times New Roman" pitchFamily="18" charset="0"/>
              </a:rPr>
              <a:t> </a:t>
            </a:r>
            <a:endParaRPr sz="4000" b="1" dirty="0">
              <a:solidFill>
                <a:srgbClr val="C00000"/>
              </a:solidFill>
              <a:latin typeface="Times New Roman" pitchFamily="18" charset="0"/>
              <a:cs typeface="Times New Roman" pitchFamily="18" charset="0"/>
            </a:endParaRPr>
          </a:p>
        </p:txBody>
      </p:sp>
      <p:sp>
        <p:nvSpPr>
          <p:cNvPr id="4" name="object 4"/>
          <p:cNvSpPr txBox="1"/>
          <p:nvPr/>
        </p:nvSpPr>
        <p:spPr>
          <a:xfrm>
            <a:off x="549263" y="1695904"/>
            <a:ext cx="8366138"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Apart from the fact that different cells age differently, they also age in different ways</a:t>
            </a:r>
            <a:r>
              <a:rPr lang="en-US" sz="2800" dirty="0" smtClean="0"/>
              <a:t>.</a:t>
            </a:r>
            <a:endParaRPr sz="2800" spc="-37" dirty="0">
              <a:solidFill>
                <a:srgbClr val="000000"/>
              </a:solidFill>
              <a:latin typeface="BIIBQK+TimesNewRoman"/>
              <a:cs typeface="BIIBQK+TimesNewRoman"/>
            </a:endParaRPr>
          </a:p>
        </p:txBody>
      </p:sp>
      <p:sp>
        <p:nvSpPr>
          <p:cNvPr id="6" name="object 6"/>
          <p:cNvSpPr txBox="1"/>
          <p:nvPr/>
        </p:nvSpPr>
        <p:spPr>
          <a:xfrm>
            <a:off x="533401" y="2819400"/>
            <a:ext cx="8382000" cy="1115690"/>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b="1" dirty="0" err="1" smtClean="0">
                <a:latin typeface="Times New Roman" pitchFamily="18" charset="0"/>
                <a:cs typeface="Times New Roman" pitchFamily="18" charset="0"/>
              </a:rPr>
              <a:t>Postmitotic</a:t>
            </a:r>
            <a:r>
              <a:rPr lang="en-US" sz="2800" dirty="0" smtClean="0">
                <a:latin typeface="Times New Roman" pitchFamily="18" charset="0"/>
                <a:cs typeface="Times New Roman" pitchFamily="18" charset="0"/>
              </a:rPr>
              <a:t> (as most muscle and nerve cells) age mainly due to extracellular and cellular damage that they accumulate over time</a:t>
            </a:r>
            <a:r>
              <a:rPr lang="sr-Latn-RS" sz="2800" dirty="0" smtClean="0">
                <a:latin typeface="Times New Roman" pitchFamily="18" charset="0"/>
                <a:cs typeface="Times New Roman" pitchFamily="18" charset="0"/>
              </a:rPr>
              <a:t>.</a:t>
            </a:r>
            <a:r>
              <a:rPr sz="2800" spc="112" smtClean="0">
                <a:solidFill>
                  <a:srgbClr val="000000"/>
                </a:solidFill>
                <a:latin typeface="Times New Roman" pitchFamily="18" charset="0"/>
                <a:cs typeface="Times New Roman" pitchFamily="18" charset="0"/>
              </a:rPr>
              <a:t> </a:t>
            </a:r>
            <a:endParaRPr sz="2800" dirty="0">
              <a:solidFill>
                <a:srgbClr val="000000"/>
              </a:solidFill>
              <a:latin typeface="Times New Roman" pitchFamily="18" charset="0"/>
              <a:cs typeface="Times New Roman" pitchFamily="18" charset="0"/>
            </a:endParaRPr>
          </a:p>
        </p:txBody>
      </p:sp>
      <p:sp>
        <p:nvSpPr>
          <p:cNvPr id="7" name="object 7"/>
          <p:cNvSpPr txBox="1"/>
          <p:nvPr/>
        </p:nvSpPr>
        <p:spPr>
          <a:xfrm>
            <a:off x="549270" y="4433010"/>
            <a:ext cx="7230036"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b="1" dirty="0" err="1" smtClean="0">
                <a:latin typeface="Times New Roman" pitchFamily="18" charset="0"/>
                <a:cs typeface="Times New Roman" pitchFamily="18" charset="0"/>
              </a:rPr>
              <a:t>Mitotically</a:t>
            </a:r>
            <a:r>
              <a:rPr lang="en-US" sz="2800" b="1" dirty="0" smtClean="0">
                <a:latin typeface="Times New Roman" pitchFamily="18" charset="0"/>
                <a:cs typeface="Times New Roman" pitchFamily="18" charset="0"/>
              </a:rPr>
              <a:t> active cells </a:t>
            </a:r>
            <a:r>
              <a:rPr lang="en-US" sz="2800" dirty="0" smtClean="0">
                <a:latin typeface="Times New Roman" pitchFamily="18" charset="0"/>
                <a:cs typeface="Times New Roman" pitchFamily="18" charset="0"/>
              </a:rPr>
              <a:t>due to genetic instability of telomere attrition.</a:t>
            </a:r>
            <a:endParaRPr sz="2800" spc="-37" smtClean="0">
              <a:solidFill>
                <a:srgbClr val="000000"/>
              </a:solidFill>
              <a:latin typeface="Times New Roman" pitchFamily="18" charset="0"/>
              <a:cs typeface="Times New Roman" pitchFamily="18" charset="0"/>
            </a:endParaRPr>
          </a:p>
        </p:txBody>
      </p:sp>
      <p:sp>
        <p:nvSpPr>
          <p:cNvPr id="8" name="object 5"/>
          <p:cNvSpPr txBox="1"/>
          <p:nvPr/>
        </p:nvSpPr>
        <p:spPr>
          <a:xfrm>
            <a:off x="892484" y="2125057"/>
            <a:ext cx="5730204"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Tree>
  </p:cSld>
  <p:clrMapOvr>
    <a:masterClrMapping/>
  </p:clrMapOvr>
  <p:transition advTm="31519"/>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465200" y="614446"/>
            <a:ext cx="7138112" cy="526554"/>
          </a:xfrm>
          <a:prstGeom prst="rect">
            <a:avLst/>
          </a:prstGeom>
        </p:spPr>
        <p:txBody>
          <a:bodyPr vert="horz" wrap="square" lIns="0" tIns="0" rIns="0" bIns="0" rtlCol="0">
            <a:spAutoFit/>
          </a:bodyPr>
          <a:lstStyle/>
          <a:p>
            <a:pPr>
              <a:lnSpc>
                <a:spcPts val="4147"/>
              </a:lnSpc>
            </a:pPr>
            <a:r>
              <a:rPr lang="sr-Latn-RS" sz="4000" spc="-34"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The theory of cellular aging</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549271" y="1695911"/>
            <a:ext cx="9160267" cy="743793"/>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Telomere shortening, a marker of cellular </a:t>
            </a:r>
            <a:r>
              <a:rPr lang="en-US" sz="2800" dirty="0" err="1" smtClean="0">
                <a:latin typeface="Times New Roman" pitchFamily="18" charset="0"/>
                <a:cs typeface="Times New Roman" pitchFamily="18" charset="0"/>
              </a:rPr>
              <a:t>agin</a:t>
            </a:r>
            <a:r>
              <a:rPr lang="sr-Latn-RS" sz="2800" dirty="0" smtClean="0">
                <a:latin typeface="Times New Roman" pitchFamily="18" charset="0"/>
                <a:cs typeface="Times New Roman" pitchFamily="18" charset="0"/>
              </a:rPr>
              <a:t>g</a:t>
            </a:r>
            <a:r>
              <a:rPr lang="en-US" sz="2800" dirty="0" smtClean="0">
                <a:latin typeface="Times New Roman" pitchFamily="18" charset="0"/>
                <a:cs typeface="Times New Roman" pitchFamily="18" charset="0"/>
              </a:rPr>
              <a:t> </a:t>
            </a:r>
            <a:endParaRPr lang="sr-Latn-RS" sz="2800" dirty="0" smtClean="0">
              <a:latin typeface="Times New Roman" pitchFamily="18" charset="0"/>
              <a:cs typeface="Times New Roman" pitchFamily="18" charset="0"/>
            </a:endParaRPr>
          </a:p>
          <a:p>
            <a:pPr>
              <a:lnSpc>
                <a:spcPts val="2896"/>
              </a:lnSpc>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replicative</a:t>
            </a:r>
            <a:r>
              <a:rPr lang="en-US" sz="2800" dirty="0" smtClean="0">
                <a:latin typeface="Times New Roman" pitchFamily="18" charset="0"/>
                <a:cs typeface="Times New Roman" pitchFamily="18" charset="0"/>
              </a:rPr>
              <a:t> aging</a:t>
            </a:r>
            <a:r>
              <a:rPr sz="2800" spc="119" smtClean="0">
                <a:solidFill>
                  <a:srgbClr val="000000"/>
                </a:solidFill>
                <a:latin typeface="Times New Roman" pitchFamily="18" charset="0"/>
                <a:cs typeface="Times New Roman" pitchFamily="18" charset="0"/>
              </a:rPr>
              <a:t> </a:t>
            </a:r>
            <a:endParaRPr sz="2800" spc="-33" dirty="0">
              <a:solidFill>
                <a:srgbClr val="000000"/>
              </a:solidFill>
              <a:latin typeface="Times New Roman" pitchFamily="18" charset="0"/>
              <a:cs typeface="Times New Roman" pitchFamily="18" charset="0"/>
            </a:endParaRPr>
          </a:p>
        </p:txBody>
      </p:sp>
      <p:sp>
        <p:nvSpPr>
          <p:cNvPr id="5" name="object 5"/>
          <p:cNvSpPr txBox="1"/>
          <p:nvPr/>
        </p:nvSpPr>
        <p:spPr>
          <a:xfrm>
            <a:off x="902013" y="2725755"/>
            <a:ext cx="3490719" cy="382605"/>
          </a:xfrm>
          <a:prstGeom prst="rect">
            <a:avLst/>
          </a:prstGeom>
        </p:spPr>
        <p:txBody>
          <a:bodyPr vert="horz" wrap="square" lIns="0" tIns="0" rIns="0" bIns="0" rtlCol="0">
            <a:spAutoFit/>
          </a:bodyPr>
          <a:lstStyle/>
          <a:p>
            <a:pPr>
              <a:lnSpc>
                <a:spcPts val="2896"/>
              </a:lnSpc>
            </a:pP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Hayflick's</a:t>
            </a:r>
            <a:r>
              <a:rPr lang="en-US" sz="2800" dirty="0" smtClean="0">
                <a:latin typeface="Times New Roman" pitchFamily="18" charset="0"/>
                <a:cs typeface="Times New Roman" pitchFamily="18" charset="0"/>
              </a:rPr>
              <a:t> limit)</a:t>
            </a:r>
            <a:endParaRPr sz="2800" spc="-23" dirty="0">
              <a:solidFill>
                <a:srgbClr val="000000"/>
              </a:solidFill>
              <a:latin typeface="Times New Roman" pitchFamily="18" charset="0"/>
              <a:cs typeface="Times New Roman" pitchFamily="18" charset="0"/>
            </a:endParaRPr>
          </a:p>
        </p:txBody>
      </p:sp>
      <p:sp>
        <p:nvSpPr>
          <p:cNvPr id="6" name="object 6"/>
          <p:cNvSpPr txBox="1"/>
          <p:nvPr/>
        </p:nvSpPr>
        <p:spPr>
          <a:xfrm>
            <a:off x="5638803" y="5716571"/>
            <a:ext cx="1956998" cy="550299"/>
          </a:xfrm>
          <a:prstGeom prst="rect">
            <a:avLst/>
          </a:prstGeom>
        </p:spPr>
        <p:txBody>
          <a:bodyPr vert="horz" wrap="square" lIns="0" tIns="0" rIns="0" bIns="0" rtlCol="0">
            <a:spAutoFit/>
          </a:bodyPr>
          <a:lstStyle/>
          <a:p>
            <a:pPr marL="0" marR="0">
              <a:lnSpc>
                <a:spcPts val="1633"/>
              </a:lnSpc>
              <a:spcBef>
                <a:spcPts val="0"/>
              </a:spcBef>
              <a:spcAft>
                <a:spcPts val="0"/>
              </a:spcAft>
            </a:pPr>
            <a:r>
              <a:rPr sz="1800" spc="14" dirty="0">
                <a:solidFill>
                  <a:srgbClr val="000000"/>
                </a:solidFill>
                <a:latin typeface="MBFIKR+Times-Roman"/>
                <a:cs typeface="MBFIKR+Times-Roman"/>
              </a:rPr>
              <a:t>Leonard</a:t>
            </a:r>
            <a:r>
              <a:rPr sz="1800" spc="-81" dirty="0">
                <a:solidFill>
                  <a:srgbClr val="000000"/>
                </a:solidFill>
                <a:latin typeface="MBFIKR+Times-Roman"/>
                <a:cs typeface="MBFIKR+Times-Roman"/>
              </a:rPr>
              <a:t> </a:t>
            </a:r>
            <a:r>
              <a:rPr sz="1800" dirty="0">
                <a:solidFill>
                  <a:srgbClr val="000000"/>
                </a:solidFill>
                <a:latin typeface="MBFIKR+Times-Roman"/>
                <a:cs typeface="MBFIKR+Times-Roman"/>
              </a:rPr>
              <a:t>Hayflick</a:t>
            </a:r>
          </a:p>
        </p:txBody>
      </p:sp>
    </p:spTree>
  </p:cSld>
  <p:clrMapOvr>
    <a:masterClrMapping/>
  </p:clrMapOvr>
  <p:transition advTm="12339"/>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3429256" y="339491"/>
            <a:ext cx="2933899" cy="526554"/>
          </a:xfrm>
          <a:prstGeom prst="rect">
            <a:avLst/>
          </a:prstGeom>
        </p:spPr>
        <p:txBody>
          <a:bodyPr vert="horz" wrap="square" lIns="0" tIns="0" rIns="0" bIns="0" rtlCol="0">
            <a:spAutoFit/>
          </a:bodyPr>
          <a:lstStyle/>
          <a:p>
            <a:pPr>
              <a:lnSpc>
                <a:spcPts val="4147"/>
              </a:lnSpc>
            </a:pPr>
            <a:r>
              <a:rPr lang="sr-Latn-RS" sz="4000" spc="-43"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Telomeres</a:t>
            </a:r>
            <a:endParaRPr sz="4000" b="1" spc="-43" dirty="0">
              <a:solidFill>
                <a:srgbClr val="C00000"/>
              </a:solidFill>
              <a:latin typeface="Times New Roman" pitchFamily="18" charset="0"/>
              <a:cs typeface="Times New Roman" pitchFamily="18" charset="0"/>
            </a:endParaRPr>
          </a:p>
        </p:txBody>
      </p:sp>
      <p:sp>
        <p:nvSpPr>
          <p:cNvPr id="4" name="object 4"/>
          <p:cNvSpPr txBox="1"/>
          <p:nvPr/>
        </p:nvSpPr>
        <p:spPr>
          <a:xfrm>
            <a:off x="457201" y="1199595"/>
            <a:ext cx="8686800"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b="1" dirty="0" smtClean="0">
                <a:latin typeface="Times New Roman" pitchFamily="18" charset="0"/>
                <a:cs typeface="Times New Roman" pitchFamily="18" charset="0"/>
              </a:rPr>
              <a:t>Protective structures </a:t>
            </a:r>
            <a:r>
              <a:rPr lang="en-US" sz="2800" dirty="0" smtClean="0">
                <a:latin typeface="Times New Roman" pitchFamily="18" charset="0"/>
                <a:cs typeface="Times New Roman" pitchFamily="18" charset="0"/>
              </a:rPr>
              <a:t>at the ends of linear chromosomes; preventing the fusion of chromosome ends (TAGG)</a:t>
            </a:r>
            <a:r>
              <a:rPr sz="2800" spc="34" smtClean="0">
                <a:solidFill>
                  <a:srgbClr val="000000"/>
                </a:solidFill>
                <a:latin typeface="Times New Roman" pitchFamily="18" charset="0"/>
                <a:cs typeface="Times New Roman" pitchFamily="18" charset="0"/>
              </a:rPr>
              <a:t> </a:t>
            </a:r>
            <a:endParaRPr sz="2800" spc="-23" dirty="0">
              <a:solidFill>
                <a:srgbClr val="000000"/>
              </a:solidFill>
              <a:latin typeface="Times New Roman" pitchFamily="18" charset="0"/>
              <a:cs typeface="Times New Roman" pitchFamily="18" charset="0"/>
            </a:endParaRPr>
          </a:p>
        </p:txBody>
      </p:sp>
      <p:sp>
        <p:nvSpPr>
          <p:cNvPr id="5" name="object 5"/>
          <p:cNvSpPr txBox="1"/>
          <p:nvPr/>
        </p:nvSpPr>
        <p:spPr>
          <a:xfrm>
            <a:off x="457200" y="2430226"/>
            <a:ext cx="8073999" cy="743793"/>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Cell cycle regulation and determination cell division capacity </a:t>
            </a:r>
            <a:r>
              <a:rPr lang="en-US" sz="2800" b="1" dirty="0" smtClean="0">
                <a:latin typeface="Times New Roman" pitchFamily="18" charset="0"/>
                <a:cs typeface="Times New Roman" pitchFamily="18" charset="0"/>
              </a:rPr>
              <a:t>("cell clock")</a:t>
            </a:r>
            <a:endParaRPr sz="2800" b="1" spc="-34" dirty="0">
              <a:solidFill>
                <a:srgbClr val="000000"/>
              </a:solidFill>
              <a:latin typeface="Times New Roman" pitchFamily="18" charset="0"/>
              <a:cs typeface="Times New Roman" pitchFamily="18" charset="0"/>
            </a:endParaRPr>
          </a:p>
        </p:txBody>
      </p:sp>
      <p:sp>
        <p:nvSpPr>
          <p:cNvPr id="6" name="object 6"/>
          <p:cNvSpPr txBox="1"/>
          <p:nvPr/>
        </p:nvSpPr>
        <p:spPr>
          <a:xfrm>
            <a:off x="457200" y="3505200"/>
            <a:ext cx="8458200" cy="1115690"/>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b="1" dirty="0" smtClean="0">
                <a:latin typeface="Times New Roman" pitchFamily="18" charset="0"/>
                <a:cs typeface="Times New Roman" pitchFamily="18" charset="0"/>
              </a:rPr>
              <a:t>Dynamic structures that are shared</a:t>
            </a:r>
            <a:r>
              <a:rPr lang="en-US" sz="2800" dirty="0" smtClean="0">
                <a:latin typeface="Times New Roman" pitchFamily="18" charset="0"/>
                <a:cs typeface="Times New Roman" pitchFamily="18" charset="0"/>
              </a:rPr>
              <a:t>: truncation length with each division (impossibility of synthesis new DNA at the ends of chromosomes)</a:t>
            </a:r>
            <a:r>
              <a:rPr lang="sr-Latn-RS" sz="2800" dirty="0" smtClean="0">
                <a:latin typeface="Times New Roman" pitchFamily="18" charset="0"/>
                <a:cs typeface="Times New Roman" pitchFamily="18" charset="0"/>
              </a:rPr>
              <a:t>.</a:t>
            </a:r>
            <a:endParaRPr sz="2800" spc="-11" dirty="0">
              <a:solidFill>
                <a:srgbClr val="000000"/>
              </a:solidFill>
              <a:latin typeface="Times New Roman" pitchFamily="18" charset="0"/>
              <a:cs typeface="Times New Roman" pitchFamily="18" charset="0"/>
            </a:endParaRPr>
          </a:p>
        </p:txBody>
      </p:sp>
      <p:sp>
        <p:nvSpPr>
          <p:cNvPr id="7" name="object 7"/>
          <p:cNvSpPr txBox="1"/>
          <p:nvPr/>
        </p:nvSpPr>
        <p:spPr>
          <a:xfrm>
            <a:off x="457200" y="4724400"/>
            <a:ext cx="7636377" cy="1723549"/>
          </a:xfrm>
          <a:prstGeom prst="rect">
            <a:avLst/>
          </a:prstGeom>
        </p:spPr>
        <p:txBody>
          <a:bodyPr vert="horz" wrap="square" lIns="0" tIns="0" rIns="0" bIns="0" rtlCol="0">
            <a:spAutoFit/>
          </a:bodyPr>
          <a:lstStyle/>
          <a:p>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Cellular senescence in case of reaching a critical length </a:t>
            </a:r>
            <a:r>
              <a:rPr lang="en-US" sz="2800" b="1" dirty="0" smtClean="0">
                <a:latin typeface="Times New Roman" pitchFamily="18" charset="0"/>
                <a:cs typeface="Times New Roman" pitchFamily="18" charset="0"/>
              </a:rPr>
              <a:t>("terminal deletion")</a:t>
            </a:r>
          </a:p>
          <a:p>
            <a:r>
              <a:rPr lang="en-US" sz="2800" dirty="0" smtClean="0"/>
              <a:t/>
            </a:r>
            <a:br>
              <a:rPr lang="en-US" sz="2800" dirty="0" smtClean="0"/>
            </a:br>
            <a:endParaRPr sz="2800" spc="-12" dirty="0">
              <a:solidFill>
                <a:srgbClr val="000000"/>
              </a:solidFill>
              <a:latin typeface="NIKMHC+TimesNewRoman,Bold"/>
              <a:cs typeface="NIKMHC+TimesNewRoman,Bold"/>
            </a:endParaRPr>
          </a:p>
        </p:txBody>
      </p:sp>
      <p:sp>
        <p:nvSpPr>
          <p:cNvPr id="9" name="object 9"/>
          <p:cNvSpPr txBox="1"/>
          <p:nvPr/>
        </p:nvSpPr>
        <p:spPr>
          <a:xfrm>
            <a:off x="457200" y="5638800"/>
            <a:ext cx="7162637" cy="743793"/>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sr-Latn-RS" sz="2800" spc="1022" dirty="0" smtClean="0">
                <a:solidFill>
                  <a:srgbClr val="000000"/>
                </a:solidFill>
                <a:latin typeface="Times New Roman"/>
                <a:cs typeface="Times New Roman"/>
              </a:rPr>
              <a:t> </a:t>
            </a:r>
            <a:r>
              <a:rPr lang="en-US" sz="2800" dirty="0" smtClean="0">
                <a:latin typeface="Times New Roman" pitchFamily="18" charset="0"/>
                <a:cs typeface="Times New Roman" pitchFamily="18" charset="0"/>
              </a:rPr>
              <a:t>Humans have 46 chromosomes and 92 telomeres</a:t>
            </a:r>
            <a:r>
              <a:rPr lang="sr-Latn-RS" sz="2800" dirty="0" smtClean="0">
                <a:latin typeface="Times New Roman" pitchFamily="18" charset="0"/>
                <a:cs typeface="Times New Roman" pitchFamily="18" charset="0"/>
              </a:rPr>
              <a:t>.</a:t>
            </a:r>
            <a:endParaRPr sz="2800" spc="-51" dirty="0">
              <a:solidFill>
                <a:srgbClr val="000000"/>
              </a:solidFill>
              <a:latin typeface="Times New Roman" pitchFamily="18" charset="0"/>
              <a:cs typeface="Times New Roman" pitchFamily="18" charset="0"/>
            </a:endParaRPr>
          </a:p>
        </p:txBody>
      </p:sp>
      <p:sp>
        <p:nvSpPr>
          <p:cNvPr id="11" name="object 8"/>
          <p:cNvSpPr txBox="1"/>
          <p:nvPr/>
        </p:nvSpPr>
        <p:spPr>
          <a:xfrm>
            <a:off x="892500" y="4909907"/>
            <a:ext cx="7948848"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14" dirty="0">
              <a:solidFill>
                <a:srgbClr val="000000"/>
              </a:solidFill>
              <a:latin typeface="NIKMHC+TimesNewRoman,Bold"/>
              <a:cs typeface="NIKMHC+TimesNewRoman,Bold"/>
            </a:endParaRPr>
          </a:p>
        </p:txBody>
      </p:sp>
    </p:spTree>
  </p:cSld>
  <p:clrMapOvr>
    <a:masterClrMapping/>
  </p:clrMapOvr>
  <p:transition advTm="3859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447800" y="614447"/>
            <a:ext cx="6313911" cy="539763"/>
          </a:xfrm>
          <a:prstGeom prst="rect">
            <a:avLst/>
          </a:prstGeom>
        </p:spPr>
        <p:txBody>
          <a:bodyPr vert="horz" wrap="square" lIns="0" tIns="0" rIns="0" bIns="0" rtlCol="0">
            <a:spAutoFit/>
          </a:bodyPr>
          <a:lstStyle/>
          <a:p>
            <a:pPr>
              <a:lnSpc>
                <a:spcPts val="4147"/>
              </a:lnSpc>
            </a:pPr>
            <a:r>
              <a:rPr lang="sr-Latn-RS" sz="4000" spc="25" dirty="0" smtClean="0">
                <a:solidFill>
                  <a:srgbClr val="CC0000"/>
                </a:solidFill>
                <a:latin typeface="NIKMHC+TimesNewRoman,Bold"/>
                <a:cs typeface="NIKMHC+TimesNewRoman,Bold"/>
              </a:rPr>
              <a:t>     </a:t>
            </a:r>
            <a:r>
              <a:rPr lang="en-US" sz="4000" dirty="0" smtClean="0"/>
              <a:t> </a:t>
            </a:r>
            <a:r>
              <a:rPr lang="en-US" sz="4400" b="1" dirty="0" smtClean="0">
                <a:solidFill>
                  <a:schemeClr val="accent6">
                    <a:lumMod val="75000"/>
                  </a:schemeClr>
                </a:solidFill>
                <a:latin typeface="Times New Roman" pitchFamily="18" charset="0"/>
                <a:cs typeface="Times New Roman" pitchFamily="18" charset="0"/>
              </a:rPr>
              <a:t>Definition of aging</a:t>
            </a:r>
            <a:endParaRPr sz="4400" b="1" spc="-10" dirty="0">
              <a:solidFill>
                <a:schemeClr val="accent6">
                  <a:lumMod val="75000"/>
                </a:schemeClr>
              </a:solidFill>
              <a:latin typeface="Times New Roman" pitchFamily="18" charset="0"/>
              <a:cs typeface="Times New Roman" pitchFamily="18" charset="0"/>
            </a:endParaRPr>
          </a:p>
        </p:txBody>
      </p:sp>
      <p:sp>
        <p:nvSpPr>
          <p:cNvPr id="4" name="object 4"/>
          <p:cNvSpPr txBox="1"/>
          <p:nvPr/>
        </p:nvSpPr>
        <p:spPr>
          <a:xfrm>
            <a:off x="381001" y="1695910"/>
            <a:ext cx="8610599"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sr-Latn-RS" sz="2800" b="1" dirty="0" smtClean="0">
                <a:latin typeface="Times New Roman" pitchFamily="18" charset="0"/>
                <a:cs typeface="Times New Roman" pitchFamily="18" charset="0"/>
              </a:rPr>
              <a:t>A</a:t>
            </a:r>
            <a:r>
              <a:rPr lang="en-US" sz="2800" b="1" dirty="0" smtClean="0">
                <a:latin typeface="Times New Roman" pitchFamily="18" charset="0"/>
                <a:cs typeface="Times New Roman" pitchFamily="18" charset="0"/>
              </a:rPr>
              <a:t> universal biological process, a natural phase </a:t>
            </a:r>
            <a:r>
              <a:rPr lang="en-US" sz="2800" dirty="0" smtClean="0">
                <a:latin typeface="Times New Roman" pitchFamily="18" charset="0"/>
                <a:cs typeface="Times New Roman" pitchFamily="18" charset="0"/>
              </a:rPr>
              <a:t>in the life cycle of each individual, which </a:t>
            </a:r>
            <a:r>
              <a:rPr lang="en-US" sz="2800" b="1" dirty="0" smtClean="0">
                <a:latin typeface="Times New Roman" pitchFamily="18" charset="0"/>
                <a:cs typeface="Times New Roman" pitchFamily="18" charset="0"/>
              </a:rPr>
              <a:t>ends in death</a:t>
            </a:r>
            <a:r>
              <a:rPr lang="sr-Latn-RS" sz="2800" b="1" dirty="0" smtClean="0">
                <a:latin typeface="Times New Roman" pitchFamily="18" charset="0"/>
                <a:cs typeface="Times New Roman" pitchFamily="18" charset="0"/>
              </a:rPr>
              <a:t>.</a:t>
            </a:r>
            <a:endParaRPr sz="2800" b="1" spc="-10" dirty="0">
              <a:solidFill>
                <a:srgbClr val="000000"/>
              </a:solidFill>
              <a:latin typeface="Times New Roman" pitchFamily="18" charset="0"/>
              <a:cs typeface="Times New Roman" pitchFamily="18" charset="0"/>
            </a:endParaRPr>
          </a:p>
        </p:txBody>
      </p:sp>
      <p:sp>
        <p:nvSpPr>
          <p:cNvPr id="5" name="object 5"/>
          <p:cNvSpPr txBox="1"/>
          <p:nvPr/>
        </p:nvSpPr>
        <p:spPr>
          <a:xfrm>
            <a:off x="304800" y="2895600"/>
            <a:ext cx="8061333"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t> </a:t>
            </a:r>
            <a:r>
              <a:rPr lang="sr-Latn-RS" sz="2800" dirty="0" smtClean="0">
                <a:latin typeface="Times New Roman" pitchFamily="18" charset="0"/>
                <a:cs typeface="Times New Roman" pitchFamily="18" charset="0"/>
              </a:rPr>
              <a:t>C</a:t>
            </a:r>
            <a:r>
              <a:rPr lang="en-US" sz="2800" dirty="0" err="1" smtClean="0">
                <a:latin typeface="Times New Roman" pitchFamily="18" charset="0"/>
                <a:cs typeface="Times New Roman" pitchFamily="18" charset="0"/>
              </a:rPr>
              <a:t>omprehensive</a:t>
            </a:r>
            <a:r>
              <a:rPr lang="en-US" sz="2800" dirty="0" smtClean="0">
                <a:latin typeface="Times New Roman" pitchFamily="18" charset="0"/>
                <a:cs typeface="Times New Roman" pitchFamily="18" charset="0"/>
              </a:rPr>
              <a:t>, irreversible, progressive physical deterioration that occurs during life</a:t>
            </a:r>
            <a:r>
              <a:rPr lang="sr-Latn-RS" sz="2800" dirty="0" smtClean="0">
                <a:latin typeface="Times New Roman" pitchFamily="18" charset="0"/>
                <a:cs typeface="Times New Roman" pitchFamily="18" charset="0"/>
              </a:rPr>
              <a:t>.</a:t>
            </a:r>
            <a:endParaRPr sz="2800" spc="-21" dirty="0">
              <a:solidFill>
                <a:srgbClr val="000000"/>
              </a:solidFill>
              <a:latin typeface="Times New Roman" pitchFamily="18" charset="0"/>
              <a:cs typeface="Times New Roman" pitchFamily="18" charset="0"/>
            </a:endParaRPr>
          </a:p>
        </p:txBody>
      </p:sp>
      <p:sp>
        <p:nvSpPr>
          <p:cNvPr id="7" name="object 7"/>
          <p:cNvSpPr txBox="1"/>
          <p:nvPr/>
        </p:nvSpPr>
        <p:spPr>
          <a:xfrm>
            <a:off x="228600" y="3962400"/>
            <a:ext cx="8612249" cy="1723549"/>
          </a:xfrm>
          <a:prstGeom prst="rect">
            <a:avLst/>
          </a:prstGeom>
        </p:spPr>
        <p:txBody>
          <a:bodyPr vert="horz" wrap="square" lIns="0" tIns="0" rIns="0" bIns="0" rtlCol="0">
            <a:spAutoFit/>
          </a:bodyPr>
          <a:lstStyle/>
          <a:p>
            <a:r>
              <a:rPr sz="2800" smtClean="0">
                <a:solidFill>
                  <a:srgbClr val="000000"/>
                </a:solidFill>
                <a:latin typeface="Arial"/>
                <a:cs typeface="Arial"/>
              </a:rPr>
              <a:t>•</a:t>
            </a:r>
            <a:r>
              <a:rPr lang="sr-Latn-RS" sz="2800" dirty="0" smtClean="0">
                <a:solidFill>
                  <a:srgbClr val="000000"/>
                </a:solidFill>
                <a:latin typeface="Arial"/>
                <a:cs typeface="Arial"/>
              </a:rPr>
              <a:t> </a:t>
            </a:r>
            <a:r>
              <a:rPr lang="sr-Latn-RS" sz="2800" dirty="0" smtClean="0">
                <a:solidFill>
                  <a:srgbClr val="000000"/>
                </a:solidFill>
                <a:latin typeface="Times New Roman" pitchFamily="18" charset="0"/>
                <a:cs typeface="Times New Roman" pitchFamily="18" charset="0"/>
              </a:rPr>
              <a:t>O</a:t>
            </a:r>
            <a:r>
              <a:rPr lang="en-US" sz="2800" dirty="0" err="1" smtClean="0">
                <a:latin typeface="Times New Roman" pitchFamily="18" charset="0"/>
                <a:cs typeface="Times New Roman" pitchFamily="18" charset="0"/>
              </a:rPr>
              <a:t>ccurrence</a:t>
            </a:r>
            <a:r>
              <a:rPr lang="en-US" sz="2800" dirty="0" smtClean="0">
                <a:latin typeface="Times New Roman" pitchFamily="18" charset="0"/>
                <a:cs typeface="Times New Roman" pitchFamily="18" charset="0"/>
              </a:rPr>
              <a:t> of irreversible changes in cells, tissues and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organs.</a:t>
            </a:r>
          </a:p>
          <a:p>
            <a:r>
              <a:rPr lang="en-US" sz="2800" dirty="0" smtClean="0"/>
              <a:t/>
            </a:r>
            <a:br>
              <a:rPr lang="en-US" sz="2800" dirty="0" smtClean="0"/>
            </a:br>
            <a:endParaRPr sz="2800" spc="-36" dirty="0">
              <a:solidFill>
                <a:srgbClr val="000000"/>
              </a:solidFill>
              <a:latin typeface="BIIBQK+TimesNewRoman"/>
              <a:cs typeface="BIIBQK+TimesNewRoman"/>
            </a:endParaRPr>
          </a:p>
        </p:txBody>
      </p:sp>
      <p:sp>
        <p:nvSpPr>
          <p:cNvPr id="9" name="object 6"/>
          <p:cNvSpPr txBox="1"/>
          <p:nvPr/>
        </p:nvSpPr>
        <p:spPr>
          <a:xfrm>
            <a:off x="457201" y="3352800"/>
            <a:ext cx="7772400" cy="371897"/>
          </a:xfrm>
          <a:prstGeom prst="rect">
            <a:avLst/>
          </a:prstGeom>
        </p:spPr>
        <p:txBody>
          <a:bodyPr vert="horz" wrap="square" lIns="0" tIns="0" rIns="0" bIns="0" rtlCol="0">
            <a:spAutoFit/>
          </a:bodyPr>
          <a:lstStyle/>
          <a:p>
            <a:pPr marL="0" marR="0">
              <a:lnSpc>
                <a:spcPts val="2896"/>
              </a:lnSpc>
              <a:spcBef>
                <a:spcPts val="0"/>
              </a:spcBef>
              <a:spcAft>
                <a:spcPts val="0"/>
              </a:spcAft>
            </a:pPr>
            <a:r>
              <a:rPr lang="sr-Latn-RS" sz="2800" spc="-20" dirty="0" smtClean="0">
                <a:solidFill>
                  <a:srgbClr val="000000"/>
                </a:solidFill>
                <a:latin typeface="BIIBQK+TimesNewRoman"/>
                <a:cs typeface="BIIBQK+TimesNewRoman"/>
              </a:rPr>
              <a:t> </a:t>
            </a:r>
            <a:endParaRPr sz="2800" spc="-20" dirty="0">
              <a:solidFill>
                <a:srgbClr val="000000"/>
              </a:solidFill>
              <a:latin typeface="BIIBQK+TimesNewRoman"/>
              <a:cs typeface="BIIBQK+TimesNewRoman"/>
            </a:endParaRPr>
          </a:p>
        </p:txBody>
      </p:sp>
      <p:sp>
        <p:nvSpPr>
          <p:cNvPr id="10" name="object 6"/>
          <p:cNvSpPr txBox="1"/>
          <p:nvPr/>
        </p:nvSpPr>
        <p:spPr>
          <a:xfrm>
            <a:off x="609601" y="3505200"/>
            <a:ext cx="7772400" cy="371897"/>
          </a:xfrm>
          <a:prstGeom prst="rect">
            <a:avLst/>
          </a:prstGeom>
        </p:spPr>
        <p:txBody>
          <a:bodyPr vert="horz" wrap="square" lIns="0" tIns="0" rIns="0" bIns="0" rtlCol="0">
            <a:spAutoFit/>
          </a:bodyPr>
          <a:lstStyle/>
          <a:p>
            <a:pPr marL="0" marR="0">
              <a:lnSpc>
                <a:spcPts val="2896"/>
              </a:lnSpc>
              <a:spcBef>
                <a:spcPts val="0"/>
              </a:spcBef>
              <a:spcAft>
                <a:spcPts val="0"/>
              </a:spcAft>
            </a:pPr>
            <a:r>
              <a:rPr lang="sr-Latn-RS" sz="2800" spc="-20" dirty="0" smtClean="0">
                <a:solidFill>
                  <a:srgbClr val="000000"/>
                </a:solidFill>
                <a:latin typeface="BIIBQK+TimesNewRoman"/>
                <a:cs typeface="BIIBQK+TimesNewRoman"/>
              </a:rPr>
              <a:t> </a:t>
            </a:r>
            <a:endParaRPr sz="2800" spc="-20" dirty="0">
              <a:solidFill>
                <a:srgbClr val="000000"/>
              </a:solidFill>
              <a:latin typeface="BIIBQK+TimesNewRoman"/>
              <a:cs typeface="BIIBQK+TimesNewRoman"/>
            </a:endParaRPr>
          </a:p>
        </p:txBody>
      </p:sp>
    </p:spTree>
  </p:cSld>
  <p:clrMapOvr>
    <a:masterClrMapping/>
  </p:clrMapOvr>
  <p:transition advTm="27405"/>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Tree>
  </p:cSld>
  <p:clrMapOvr>
    <a:masterClrMapping/>
  </p:clrMapOvr>
  <p:transition advTm="3644"/>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3200402" y="363240"/>
            <a:ext cx="3389752" cy="525785"/>
          </a:xfrm>
          <a:prstGeom prst="rect">
            <a:avLst/>
          </a:prstGeom>
        </p:spPr>
        <p:txBody>
          <a:bodyPr vert="horz" wrap="square" lIns="0" tIns="0" rIns="0" bIns="0" rtlCol="0">
            <a:spAutoFit/>
          </a:bodyPr>
          <a:lstStyle/>
          <a:p>
            <a:pPr>
              <a:lnSpc>
                <a:spcPts val="4147"/>
              </a:lnSpc>
            </a:pPr>
            <a:r>
              <a:rPr lang="sr-Latn-RS" sz="4000" spc="-36"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Telomerase</a:t>
            </a:r>
            <a:endParaRPr sz="4000" b="1" spc="-36" dirty="0">
              <a:solidFill>
                <a:srgbClr val="C00000"/>
              </a:solidFill>
              <a:latin typeface="Times New Roman" pitchFamily="18" charset="0"/>
              <a:cs typeface="Times New Roman" pitchFamily="18" charset="0"/>
            </a:endParaRPr>
          </a:p>
        </p:txBody>
      </p:sp>
      <p:sp>
        <p:nvSpPr>
          <p:cNvPr id="4" name="object 4"/>
          <p:cNvSpPr txBox="1"/>
          <p:nvPr/>
        </p:nvSpPr>
        <p:spPr>
          <a:xfrm>
            <a:off x="549271" y="1428449"/>
            <a:ext cx="7667725" cy="743793"/>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b="1" dirty="0" smtClean="0">
                <a:latin typeface="Times New Roman" pitchFamily="18" charset="0"/>
                <a:cs typeface="Times New Roman" pitchFamily="18" charset="0"/>
              </a:rPr>
              <a:t>Repair RNA enzymes </a:t>
            </a:r>
            <a:r>
              <a:rPr lang="en-US" sz="2800" dirty="0" smtClean="0">
                <a:latin typeface="Times New Roman" pitchFamily="18" charset="0"/>
                <a:cs typeface="Times New Roman" pitchFamily="18" charset="0"/>
              </a:rPr>
              <a:t>for telomere repair</a:t>
            </a:r>
            <a:endParaRPr lang="sr-Latn-RS" sz="2800" dirty="0" smtClean="0">
              <a:latin typeface="Times New Roman" pitchFamily="18" charset="0"/>
              <a:cs typeface="Times New Roman" pitchFamily="18" charset="0"/>
            </a:endParaRPr>
          </a:p>
          <a:p>
            <a:pPr>
              <a:lnSpc>
                <a:spcPts val="2896"/>
              </a:lnSpc>
            </a:pPr>
            <a:endParaRPr sz="2800" spc="-23" dirty="0">
              <a:solidFill>
                <a:srgbClr val="000000"/>
              </a:solidFill>
              <a:latin typeface="Times New Roman" pitchFamily="18" charset="0"/>
              <a:cs typeface="Times New Roman" pitchFamily="18" charset="0"/>
            </a:endParaRPr>
          </a:p>
        </p:txBody>
      </p:sp>
      <p:sp>
        <p:nvSpPr>
          <p:cNvPr id="6" name="object 6"/>
          <p:cNvSpPr txBox="1"/>
          <p:nvPr/>
        </p:nvSpPr>
        <p:spPr>
          <a:xfrm>
            <a:off x="533400" y="1905000"/>
            <a:ext cx="7789981"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t> </a:t>
            </a:r>
            <a:r>
              <a:rPr lang="en-US" sz="2800" dirty="0" smtClean="0">
                <a:latin typeface="Times New Roman" pitchFamily="18" charset="0"/>
                <a:cs typeface="Times New Roman" pitchFamily="18" charset="0"/>
              </a:rPr>
              <a:t>They are encoded by the Tr21 gene on the </a:t>
            </a:r>
            <a:r>
              <a:rPr lang="en-US" sz="2800" b="1" dirty="0" smtClean="0">
                <a:latin typeface="Times New Roman" pitchFamily="18" charset="0"/>
                <a:cs typeface="Times New Roman" pitchFamily="18" charset="0"/>
              </a:rPr>
              <a:t>3rd chromosome</a:t>
            </a:r>
            <a:r>
              <a:rPr lang="sr-Latn-RS" sz="2800" b="1" dirty="0" smtClean="0">
                <a:latin typeface="Times New Roman" pitchFamily="18" charset="0"/>
                <a:cs typeface="Times New Roman" pitchFamily="18" charset="0"/>
              </a:rPr>
              <a:t>.</a:t>
            </a:r>
            <a:endParaRPr sz="2800" b="1" spc="-47" dirty="0">
              <a:solidFill>
                <a:srgbClr val="000000"/>
              </a:solidFill>
              <a:latin typeface="Times New Roman" pitchFamily="18" charset="0"/>
              <a:cs typeface="Times New Roman" pitchFamily="18" charset="0"/>
            </a:endParaRPr>
          </a:p>
        </p:txBody>
      </p:sp>
      <p:sp>
        <p:nvSpPr>
          <p:cNvPr id="7" name="object 7"/>
          <p:cNvSpPr txBox="1"/>
          <p:nvPr/>
        </p:nvSpPr>
        <p:spPr>
          <a:xfrm>
            <a:off x="549279" y="2744805"/>
            <a:ext cx="7373038"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t> </a:t>
            </a:r>
            <a:r>
              <a:rPr lang="en-US" sz="2800" dirty="0" smtClean="0">
                <a:latin typeface="Times New Roman" pitchFamily="18" charset="0"/>
                <a:cs typeface="Times New Roman" pitchFamily="18" charset="0"/>
              </a:rPr>
              <a:t>Increasing telomere length </a:t>
            </a:r>
            <a:r>
              <a:rPr lang="en-US" sz="2800" b="1" dirty="0" smtClean="0">
                <a:latin typeface="Times New Roman" pitchFamily="18" charset="0"/>
                <a:cs typeface="Times New Roman" pitchFamily="18" charset="0"/>
              </a:rPr>
              <a:t>by adding </a:t>
            </a:r>
            <a:r>
              <a:rPr lang="en-US" sz="2800" b="1" dirty="0" err="1" smtClean="0">
                <a:latin typeface="Times New Roman" pitchFamily="18" charset="0"/>
                <a:cs typeface="Times New Roman" pitchFamily="18" charset="0"/>
              </a:rPr>
              <a:t>hexameric</a:t>
            </a:r>
            <a:r>
              <a:rPr lang="en-US" sz="2800" b="1" dirty="0" smtClean="0">
                <a:latin typeface="Times New Roman" pitchFamily="18" charset="0"/>
                <a:cs typeface="Times New Roman" pitchFamily="18" charset="0"/>
              </a:rPr>
              <a:t> repeats</a:t>
            </a:r>
            <a:r>
              <a:rPr lang="sr-Latn-RS" sz="2800" b="1" dirty="0" smtClean="0">
                <a:latin typeface="Times New Roman" pitchFamily="18" charset="0"/>
                <a:cs typeface="Times New Roman" pitchFamily="18" charset="0"/>
              </a:rPr>
              <a:t>.</a:t>
            </a:r>
            <a:endParaRPr sz="2800" b="1" spc="-37" dirty="0">
              <a:solidFill>
                <a:srgbClr val="000000"/>
              </a:solidFill>
              <a:latin typeface="Times New Roman" pitchFamily="18" charset="0"/>
              <a:cs typeface="Times New Roman" pitchFamily="18" charset="0"/>
            </a:endParaRPr>
          </a:p>
        </p:txBody>
      </p:sp>
      <p:sp>
        <p:nvSpPr>
          <p:cNvPr id="9" name="object 9"/>
          <p:cNvSpPr txBox="1"/>
          <p:nvPr/>
        </p:nvSpPr>
        <p:spPr>
          <a:xfrm>
            <a:off x="549273" y="3581400"/>
            <a:ext cx="8366127" cy="1538883"/>
          </a:xfrm>
          <a:prstGeom prst="rect">
            <a:avLst/>
          </a:prstGeom>
        </p:spPr>
        <p:txBody>
          <a:bodyPr vert="horz" wrap="square" lIns="0" tIns="0" rIns="0" bIns="0" rtlCol="0">
            <a:spAutoFit/>
          </a:bodyPr>
          <a:lstStyle/>
          <a:p>
            <a:pPr marL="9" marR="0">
              <a:lnSpc>
                <a:spcPts val="2896"/>
              </a:lnSpc>
              <a:spcBef>
                <a:spcPts val="0"/>
              </a:spcBef>
              <a:spcAft>
                <a:spcPts val="0"/>
              </a:spcAft>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a:t>
            </a:r>
            <a:r>
              <a:rPr lang="en-US" sz="2800" b="1" dirty="0" smtClean="0">
                <a:latin typeface="Times New Roman" pitchFamily="18" charset="0"/>
                <a:cs typeface="Times New Roman" pitchFamily="18" charset="0"/>
              </a:rPr>
              <a:t>on-off</a:t>
            </a:r>
            <a:r>
              <a:rPr lang="en-US" sz="2800" dirty="0" smtClean="0">
                <a:latin typeface="Times New Roman" pitchFamily="18" charset="0"/>
                <a:cs typeface="Times New Roman" pitchFamily="18" charset="0"/>
              </a:rPr>
              <a:t>" functioning of telomerase (premature aging in the permanent off stage)</a:t>
            </a:r>
            <a:endParaRPr sz="2800" spc="-37" dirty="0">
              <a:solidFill>
                <a:srgbClr val="000000"/>
              </a:solidFill>
              <a:latin typeface="Times New Roman" pitchFamily="18" charset="0"/>
              <a:cs typeface="Times New Roman" pitchFamily="18" charset="0"/>
            </a:endParaRPr>
          </a:p>
          <a:p>
            <a:pPr>
              <a:lnSpc>
                <a:spcPts val="2894"/>
              </a:lnSpc>
              <a:spcBef>
                <a:spcPts val="410"/>
              </a:spcBef>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High telomerase activity in: germ cells, stem cells, epidermal cells skin</a:t>
            </a:r>
            <a:endParaRPr sz="2800" dirty="0">
              <a:solidFill>
                <a:srgbClr val="000000"/>
              </a:solidFill>
              <a:latin typeface="Times New Roman" pitchFamily="18" charset="0"/>
              <a:cs typeface="Times New Roman" pitchFamily="18" charset="0"/>
            </a:endParaRPr>
          </a:p>
        </p:txBody>
      </p:sp>
      <p:sp>
        <p:nvSpPr>
          <p:cNvPr id="11" name="object 11"/>
          <p:cNvSpPr txBox="1"/>
          <p:nvPr/>
        </p:nvSpPr>
        <p:spPr>
          <a:xfrm>
            <a:off x="533400" y="5257800"/>
            <a:ext cx="7713168" cy="743793"/>
          </a:xfrm>
          <a:prstGeom prst="rect">
            <a:avLst/>
          </a:prstGeom>
        </p:spPr>
        <p:txBody>
          <a:bodyPr vert="horz" wrap="square" lIns="0" tIns="0" rIns="0" bIns="0" rtlCol="0">
            <a:spAutoFit/>
          </a:bodyPr>
          <a:lstStyle/>
          <a:p>
            <a:pPr>
              <a:lnSpc>
                <a:spcPts val="2894"/>
              </a:lnSpc>
            </a:pPr>
            <a:r>
              <a:rPr sz="2800">
                <a:solidFill>
                  <a:srgbClr val="000000"/>
                </a:solidFill>
                <a:latin typeface="Times New Roman" pitchFamily="18" charset="0"/>
                <a:cs typeface="Times New Roman" pitchFamily="18" charset="0"/>
              </a:rPr>
              <a:t>•</a:t>
            </a:r>
            <a:r>
              <a:rPr sz="2800" spc="1022">
                <a:solidFill>
                  <a:srgbClr val="00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Constantly active telomerase in </a:t>
            </a:r>
            <a:r>
              <a:rPr lang="en-US" sz="2800" b="1" dirty="0" smtClean="0">
                <a:latin typeface="Times New Roman" pitchFamily="18" charset="0"/>
                <a:cs typeface="Times New Roman" pitchFamily="18" charset="0"/>
              </a:rPr>
              <a:t>malignant (immortal) cells.</a:t>
            </a:r>
            <a:r>
              <a:rPr lang="sr-Latn-RS" sz="2800" b="1" dirty="0" smtClean="0">
                <a:solidFill>
                  <a:srgbClr val="000000"/>
                </a:solidFill>
                <a:latin typeface="Times New Roman" pitchFamily="18" charset="0"/>
                <a:cs typeface="Times New Roman" pitchFamily="18" charset="0"/>
              </a:rPr>
              <a:t>  </a:t>
            </a:r>
            <a:endParaRPr sz="2800" b="1" spc="-17" dirty="0">
              <a:solidFill>
                <a:srgbClr val="000000"/>
              </a:solidFill>
              <a:latin typeface="Times New Roman" pitchFamily="18" charset="0"/>
              <a:cs typeface="Times New Roman" pitchFamily="18" charset="0"/>
            </a:endParaRPr>
          </a:p>
        </p:txBody>
      </p:sp>
      <p:sp>
        <p:nvSpPr>
          <p:cNvPr id="16" name="object 8"/>
          <p:cNvSpPr txBox="1"/>
          <p:nvPr/>
        </p:nvSpPr>
        <p:spPr>
          <a:xfrm>
            <a:off x="838200" y="3124200"/>
            <a:ext cx="3912132"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7" dirty="0">
              <a:solidFill>
                <a:srgbClr val="000000"/>
              </a:solidFill>
              <a:latin typeface="BIIBQK+TimesNewRoman"/>
              <a:cs typeface="BIIBQK+TimesNewRoman"/>
            </a:endParaRPr>
          </a:p>
        </p:txBody>
      </p:sp>
      <p:sp>
        <p:nvSpPr>
          <p:cNvPr id="17" name="object 10"/>
          <p:cNvSpPr txBox="1"/>
          <p:nvPr/>
        </p:nvSpPr>
        <p:spPr>
          <a:xfrm>
            <a:off x="892504" y="4853026"/>
            <a:ext cx="8861451" cy="378180"/>
          </a:xfrm>
          <a:prstGeom prst="rect">
            <a:avLst/>
          </a:prstGeom>
        </p:spPr>
        <p:txBody>
          <a:bodyPr vert="horz" wrap="square" lIns="0" tIns="0" rIns="0" bIns="0" rtlCol="0">
            <a:spAutoFit/>
          </a:bodyPr>
          <a:lstStyle/>
          <a:p>
            <a:pPr marL="0" marR="0">
              <a:lnSpc>
                <a:spcPts val="2894"/>
              </a:lnSpc>
              <a:spcBef>
                <a:spcPts val="0"/>
              </a:spcBef>
              <a:spcAft>
                <a:spcPts val="0"/>
              </a:spcAft>
            </a:pPr>
            <a:endParaRPr sz="2800" dirty="0">
              <a:solidFill>
                <a:srgbClr val="000000"/>
              </a:solidFill>
              <a:latin typeface="BIIBQK+TimesNewRoman"/>
              <a:cs typeface="BIIBQK+TimesNewRoman"/>
            </a:endParaRPr>
          </a:p>
        </p:txBody>
      </p:sp>
      <p:sp>
        <p:nvSpPr>
          <p:cNvPr id="18" name="object 12"/>
          <p:cNvSpPr txBox="1"/>
          <p:nvPr/>
        </p:nvSpPr>
        <p:spPr>
          <a:xfrm>
            <a:off x="838200" y="5638801"/>
            <a:ext cx="388650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19" name="object 12"/>
          <p:cNvSpPr txBox="1"/>
          <p:nvPr/>
        </p:nvSpPr>
        <p:spPr>
          <a:xfrm>
            <a:off x="533400" y="5638800"/>
            <a:ext cx="388650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Tree>
  </p:cSld>
  <p:clrMapOvr>
    <a:masterClrMapping/>
  </p:clrMapOvr>
  <p:transition advTm="5459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22860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914401" y="339491"/>
            <a:ext cx="6761210" cy="525785"/>
          </a:xfrm>
          <a:prstGeom prst="rect">
            <a:avLst/>
          </a:prstGeom>
        </p:spPr>
        <p:txBody>
          <a:bodyPr vert="horz" wrap="square" lIns="0" tIns="0" rIns="0" bIns="0" rtlCol="0">
            <a:spAutoFit/>
          </a:bodyPr>
          <a:lstStyle/>
          <a:p>
            <a:pPr>
              <a:lnSpc>
                <a:spcPts val="4147"/>
              </a:lnSpc>
            </a:pPr>
            <a:r>
              <a:rPr lang="sr-Latn-RS" sz="4000" b="1" dirty="0" smtClean="0">
                <a:solidFill>
                  <a:srgbClr val="C00000"/>
                </a:solidFill>
                <a:latin typeface="Times New Roman" pitchFamily="18" charset="0"/>
                <a:cs typeface="Times New Roman" pitchFamily="18" charset="0"/>
              </a:rPr>
              <a:t>     </a:t>
            </a:r>
            <a:r>
              <a:rPr lang="en-US" sz="4000" b="1" dirty="0" smtClean="0">
                <a:solidFill>
                  <a:srgbClr val="C00000"/>
                </a:solidFill>
                <a:latin typeface="Times New Roman" pitchFamily="18" charset="0"/>
                <a:cs typeface="Times New Roman" pitchFamily="18" charset="0"/>
              </a:rPr>
              <a:t>The </a:t>
            </a:r>
            <a:r>
              <a:rPr lang="en-US" sz="4000" b="1" dirty="0" err="1" smtClean="0">
                <a:solidFill>
                  <a:srgbClr val="C00000"/>
                </a:solidFill>
                <a:latin typeface="Times New Roman" pitchFamily="18" charset="0"/>
                <a:cs typeface="Times New Roman" pitchFamily="18" charset="0"/>
              </a:rPr>
              <a:t>Hayflick</a:t>
            </a:r>
            <a:r>
              <a:rPr lang="sr-Latn-RS" sz="4000" b="1" dirty="0" smtClean="0">
                <a:solidFill>
                  <a:srgbClr val="C00000"/>
                </a:solidFill>
                <a:latin typeface="Times New Roman" pitchFamily="18" charset="0"/>
                <a:cs typeface="Times New Roman" pitchFamily="18" charset="0"/>
              </a:rPr>
              <a:t> </a:t>
            </a:r>
            <a:r>
              <a:rPr lang="en-US" sz="4000" b="1" dirty="0" smtClean="0">
                <a:solidFill>
                  <a:srgbClr val="C00000"/>
                </a:solidFill>
                <a:latin typeface="Times New Roman" pitchFamily="18" charset="0"/>
                <a:cs typeface="Times New Roman" pitchFamily="18" charset="0"/>
              </a:rPr>
              <a:t>phenomenon</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549271" y="1447801"/>
            <a:ext cx="7908929" cy="743793"/>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b="1" dirty="0" smtClean="0">
                <a:latin typeface="Times New Roman" pitchFamily="18" charset="0"/>
                <a:cs typeface="Times New Roman" pitchFamily="18" charset="0"/>
              </a:rPr>
              <a:t>A limited number of cell divisions </a:t>
            </a:r>
            <a:r>
              <a:rPr lang="en-US" sz="2800" dirty="0" smtClean="0">
                <a:latin typeface="Times New Roman" pitchFamily="18" charset="0"/>
                <a:cs typeface="Times New Roman" pitchFamily="18" charset="0"/>
              </a:rPr>
              <a:t>in the primary culture (fetal cells in in vitro conditions 40-60 times)</a:t>
            </a:r>
            <a:endParaRPr sz="2800" spc="-28" smtClean="0">
              <a:solidFill>
                <a:srgbClr val="000000"/>
              </a:solidFill>
              <a:latin typeface="Times New Roman" pitchFamily="18" charset="0"/>
              <a:cs typeface="Times New Roman" pitchFamily="18" charset="0"/>
            </a:endParaRPr>
          </a:p>
        </p:txBody>
      </p:sp>
      <p:sp>
        <p:nvSpPr>
          <p:cNvPr id="5" name="object 5"/>
          <p:cNvSpPr txBox="1"/>
          <p:nvPr/>
        </p:nvSpPr>
        <p:spPr>
          <a:xfrm>
            <a:off x="609600" y="2438401"/>
            <a:ext cx="7502276" cy="743793"/>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Telomere shortening to a critical point</a:t>
            </a:r>
            <a:r>
              <a:rPr lang="sr-Latn-RS" sz="2800" dirty="0" smtClean="0">
                <a:latin typeface="Times New Roman" pitchFamily="18" charset="0"/>
                <a:cs typeface="Times New Roman" pitchFamily="18" charset="0"/>
              </a:rPr>
              <a:t>,</a:t>
            </a:r>
            <a:r>
              <a:rPr lang="sr-Latn-RS" sz="2800" b="1"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Hayflick's</a:t>
            </a:r>
            <a:r>
              <a:rPr lang="en-US" sz="2800" b="1" dirty="0" smtClean="0">
                <a:latin typeface="Times New Roman" pitchFamily="18" charset="0"/>
                <a:cs typeface="Times New Roman" pitchFamily="18" charset="0"/>
              </a:rPr>
              <a:t> limit</a:t>
            </a:r>
            <a:r>
              <a:rPr lang="sr-Latn-RS" sz="2800" b="1" dirty="0" smtClean="0">
                <a:latin typeface="Times New Roman" pitchFamily="18" charset="0"/>
                <a:cs typeface="Times New Roman" pitchFamily="18" charset="0"/>
              </a:rPr>
              <a:t>)</a:t>
            </a:r>
            <a:endParaRPr sz="2800" b="1" spc="-49" dirty="0">
              <a:solidFill>
                <a:srgbClr val="000000"/>
              </a:solidFill>
              <a:latin typeface="Times New Roman" pitchFamily="18" charset="0"/>
              <a:cs typeface="Times New Roman" pitchFamily="18" charset="0"/>
            </a:endParaRPr>
          </a:p>
        </p:txBody>
      </p:sp>
      <p:sp>
        <p:nvSpPr>
          <p:cNvPr id="6" name="object 6"/>
          <p:cNvSpPr txBox="1"/>
          <p:nvPr/>
        </p:nvSpPr>
        <p:spPr>
          <a:xfrm>
            <a:off x="549267" y="3487391"/>
            <a:ext cx="7788082" cy="743793"/>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sz="2800" spc="1022" smtClean="0">
                <a:solidFill>
                  <a:srgbClr val="000000"/>
                </a:solidFill>
                <a:latin typeface="Times New Roman"/>
                <a:cs typeface="Times New Roman"/>
              </a:rPr>
              <a:t> </a:t>
            </a:r>
            <a:r>
              <a:rPr lang="en-US" sz="2800" b="1" dirty="0" smtClean="0">
                <a:latin typeface="Times New Roman" pitchFamily="18" charset="0"/>
                <a:cs typeface="Times New Roman" pitchFamily="18" charset="0"/>
              </a:rPr>
              <a:t>Stopping cell division </a:t>
            </a:r>
            <a:r>
              <a:rPr lang="en-US" sz="2800" dirty="0" smtClean="0">
                <a:latin typeface="Times New Roman" pitchFamily="18" charset="0"/>
                <a:cs typeface="Times New Roman" pitchFamily="18" charset="0"/>
              </a:rPr>
              <a:t>at the initial stage </a:t>
            </a:r>
            <a:r>
              <a:rPr lang="en-US" sz="2800" dirty="0" err="1" smtClean="0">
                <a:latin typeface="Times New Roman" pitchFamily="18" charset="0"/>
                <a:cs typeface="Times New Roman" pitchFamily="18" charset="0"/>
              </a:rPr>
              <a:t>interphase</a:t>
            </a:r>
            <a:r>
              <a:rPr lang="en-US" sz="2800" dirty="0" smtClean="0">
                <a:latin typeface="Times New Roman" pitchFamily="18" charset="0"/>
                <a:cs typeface="Times New Roman" pitchFamily="18" charset="0"/>
              </a:rPr>
              <a:t> (partial aging)</a:t>
            </a:r>
            <a:endParaRPr sz="2800" spc="-14" smtClean="0">
              <a:solidFill>
                <a:srgbClr val="000000"/>
              </a:solidFill>
              <a:latin typeface="Times New Roman" pitchFamily="18" charset="0"/>
              <a:cs typeface="Times New Roman" pitchFamily="18" charset="0"/>
            </a:endParaRPr>
          </a:p>
        </p:txBody>
      </p:sp>
      <p:sp>
        <p:nvSpPr>
          <p:cNvPr id="7" name="object 7"/>
          <p:cNvSpPr txBox="1"/>
          <p:nvPr/>
        </p:nvSpPr>
        <p:spPr>
          <a:xfrm>
            <a:off x="533400" y="4495800"/>
            <a:ext cx="8525375" cy="743793"/>
          </a:xfrm>
          <a:prstGeom prst="rect">
            <a:avLst/>
          </a:prstGeom>
        </p:spPr>
        <p:txBody>
          <a:bodyPr vert="horz" wrap="square" lIns="0" tIns="0" rIns="0" bIns="0" rtlCol="0">
            <a:spAutoFit/>
          </a:bodyPr>
          <a:lstStyle/>
          <a:p>
            <a:pPr>
              <a:lnSpc>
                <a:spcPts val="2896"/>
              </a:lnSpc>
            </a:pPr>
            <a:r>
              <a:rPr sz="2800" b="1" smtClean="0">
                <a:solidFill>
                  <a:srgbClr val="000000"/>
                </a:solidFill>
                <a:latin typeface="Arial"/>
                <a:cs typeface="Arial"/>
              </a:rPr>
              <a:t>•</a:t>
            </a:r>
            <a:r>
              <a:rPr lang="en-US" sz="2800" b="1" dirty="0" smtClean="0"/>
              <a:t> </a:t>
            </a:r>
            <a:r>
              <a:rPr lang="sr-Latn-RS" sz="2800" b="1" dirty="0" smtClean="0"/>
              <a:t> </a:t>
            </a:r>
            <a:r>
              <a:rPr lang="en-US" sz="2800" b="1" dirty="0" smtClean="0">
                <a:latin typeface="Times New Roman" pitchFamily="18" charset="0"/>
                <a:cs typeface="Times New Roman" pitchFamily="18" charset="0"/>
              </a:rPr>
              <a:t>Reduction in the number </a:t>
            </a:r>
            <a:r>
              <a:rPr lang="en-US" sz="2800" dirty="0" smtClean="0">
                <a:latin typeface="Times New Roman" pitchFamily="18" charset="0"/>
                <a:cs typeface="Times New Roman" pitchFamily="18" charset="0"/>
              </a:rPr>
              <a:t>of genes involved in DNA repair</a:t>
            </a:r>
            <a:r>
              <a:rPr sz="2800" spc="180" smtClean="0">
                <a:solidFill>
                  <a:srgbClr val="000000"/>
                </a:solidFill>
                <a:latin typeface="Times New Roman" pitchFamily="18" charset="0"/>
                <a:cs typeface="Times New Roman" pitchFamily="18" charset="0"/>
              </a:rPr>
              <a:t> </a:t>
            </a:r>
            <a:endParaRPr sz="2800" spc="-28" dirty="0">
              <a:solidFill>
                <a:srgbClr val="000000"/>
              </a:solidFill>
              <a:latin typeface="Times New Roman" pitchFamily="18" charset="0"/>
              <a:cs typeface="Times New Roman" pitchFamily="18" charset="0"/>
            </a:endParaRPr>
          </a:p>
        </p:txBody>
      </p:sp>
      <p:sp>
        <p:nvSpPr>
          <p:cNvPr id="9" name="object 9"/>
          <p:cNvSpPr txBox="1"/>
          <p:nvPr/>
        </p:nvSpPr>
        <p:spPr>
          <a:xfrm>
            <a:off x="609600" y="5486400"/>
            <a:ext cx="7502674" cy="371897"/>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Cell senescence or induction of apoptosis</a:t>
            </a:r>
            <a:r>
              <a:rPr lang="sr-Latn-RS" sz="2800" dirty="0" smtClean="0">
                <a:latin typeface="Times New Roman" pitchFamily="18" charset="0"/>
                <a:cs typeface="Times New Roman" pitchFamily="18" charset="0"/>
              </a:rPr>
              <a:t>.</a:t>
            </a:r>
            <a:endParaRPr sz="2800" spc="-20" dirty="0">
              <a:solidFill>
                <a:srgbClr val="000000"/>
              </a:solidFill>
              <a:latin typeface="Times New Roman" pitchFamily="18" charset="0"/>
              <a:cs typeface="Times New Roman" pitchFamily="18" charset="0"/>
            </a:endParaRPr>
          </a:p>
        </p:txBody>
      </p:sp>
      <p:sp>
        <p:nvSpPr>
          <p:cNvPr id="12" name="object 8"/>
          <p:cNvSpPr txBox="1"/>
          <p:nvPr/>
        </p:nvSpPr>
        <p:spPr>
          <a:xfrm>
            <a:off x="892488" y="4727280"/>
            <a:ext cx="1264689"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15" dirty="0">
              <a:solidFill>
                <a:srgbClr val="000000"/>
              </a:solidFill>
              <a:latin typeface="BIIBQK+TimesNewRoman"/>
              <a:cs typeface="BIIBQK+TimesNewRoman"/>
            </a:endParaRPr>
          </a:p>
        </p:txBody>
      </p:sp>
      <p:sp>
        <p:nvSpPr>
          <p:cNvPr id="13" name="object 8"/>
          <p:cNvSpPr txBox="1"/>
          <p:nvPr/>
        </p:nvSpPr>
        <p:spPr>
          <a:xfrm>
            <a:off x="1044888" y="4879680"/>
            <a:ext cx="1264689"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15" dirty="0">
              <a:solidFill>
                <a:srgbClr val="000000"/>
              </a:solidFill>
              <a:latin typeface="BIIBQK+TimesNewRoman"/>
              <a:cs typeface="BIIBQK+TimesNewRoman"/>
            </a:endParaRPr>
          </a:p>
        </p:txBody>
      </p:sp>
    </p:spTree>
  </p:cSld>
  <p:clrMapOvr>
    <a:masterClrMapping/>
  </p:clrMapOvr>
  <p:transition advTm="25475"/>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638172" y="595396"/>
            <a:ext cx="4625661" cy="526554"/>
          </a:xfrm>
          <a:prstGeom prst="rect">
            <a:avLst/>
          </a:prstGeom>
        </p:spPr>
        <p:txBody>
          <a:bodyPr vert="horz" wrap="square" lIns="0" tIns="0" rIns="0" bIns="0" rtlCol="0">
            <a:spAutoFit/>
          </a:bodyPr>
          <a:lstStyle/>
          <a:p>
            <a:pPr>
              <a:lnSpc>
                <a:spcPts val="4147"/>
              </a:lnSpc>
            </a:pPr>
            <a:r>
              <a:rPr lang="sr-Latn-RS" sz="4000" spc="-43"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Genetic theories</a:t>
            </a:r>
            <a:endParaRPr sz="4000" b="1" dirty="0">
              <a:solidFill>
                <a:srgbClr val="C00000"/>
              </a:solidFill>
              <a:latin typeface="Times New Roman" pitchFamily="18" charset="0"/>
              <a:cs typeface="Times New Roman" pitchFamily="18" charset="0"/>
            </a:endParaRPr>
          </a:p>
        </p:txBody>
      </p:sp>
      <p:sp>
        <p:nvSpPr>
          <p:cNvPr id="4" name="object 4"/>
          <p:cNvSpPr txBox="1"/>
          <p:nvPr/>
        </p:nvSpPr>
        <p:spPr>
          <a:xfrm>
            <a:off x="457200" y="1695904"/>
            <a:ext cx="3469708" cy="371897"/>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sr-Latn-RS" sz="2800" spc="1022" dirty="0" smtClean="0">
                <a:solidFill>
                  <a:srgbClr val="000000"/>
                </a:solidFill>
                <a:latin typeface="Times New Roman"/>
                <a:cs typeface="Times New Roman"/>
              </a:rPr>
              <a:t> </a:t>
            </a:r>
            <a:r>
              <a:rPr lang="en-US" sz="2800" dirty="0" smtClean="0">
                <a:latin typeface="Times New Roman" pitchFamily="18" charset="0"/>
                <a:cs typeface="Times New Roman" pitchFamily="18" charset="0"/>
              </a:rPr>
              <a:t>Error theory</a:t>
            </a:r>
            <a:endParaRPr sz="2800" spc="-34" dirty="0">
              <a:solidFill>
                <a:srgbClr val="000000"/>
              </a:solidFill>
              <a:latin typeface="Times New Roman" pitchFamily="18" charset="0"/>
              <a:cs typeface="Times New Roman" pitchFamily="18" charset="0"/>
            </a:endParaRPr>
          </a:p>
        </p:txBody>
      </p:sp>
      <p:sp>
        <p:nvSpPr>
          <p:cNvPr id="5" name="object 5"/>
          <p:cNvSpPr txBox="1"/>
          <p:nvPr/>
        </p:nvSpPr>
        <p:spPr>
          <a:xfrm>
            <a:off x="457200" y="2362200"/>
            <a:ext cx="7273727" cy="371897"/>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en-US" sz="2800" dirty="0" smtClean="0"/>
              <a:t> </a:t>
            </a:r>
            <a:r>
              <a:rPr lang="en-US" sz="2800" dirty="0" smtClean="0">
                <a:latin typeface="Times New Roman" pitchFamily="18" charset="0"/>
                <a:cs typeface="Times New Roman" pitchFamily="18" charset="0"/>
              </a:rPr>
              <a:t>Altered DNA structure in the elderly</a:t>
            </a:r>
            <a:r>
              <a:rPr lang="sr-Latn-RS" sz="2800" dirty="0" smtClean="0">
                <a:latin typeface="Times New Roman" pitchFamily="18" charset="0"/>
                <a:cs typeface="Times New Roman" pitchFamily="18" charset="0"/>
              </a:rPr>
              <a:t>.</a:t>
            </a:r>
            <a:endParaRPr sz="2800" spc="-30" dirty="0">
              <a:solidFill>
                <a:srgbClr val="000000"/>
              </a:solidFill>
              <a:latin typeface="Times New Roman" pitchFamily="18" charset="0"/>
              <a:cs typeface="Times New Roman" pitchFamily="18" charset="0"/>
            </a:endParaRPr>
          </a:p>
        </p:txBody>
      </p:sp>
      <p:sp>
        <p:nvSpPr>
          <p:cNvPr id="6" name="object 6"/>
          <p:cNvSpPr txBox="1"/>
          <p:nvPr/>
        </p:nvSpPr>
        <p:spPr>
          <a:xfrm>
            <a:off x="457200" y="3352800"/>
            <a:ext cx="8790535"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t> </a:t>
            </a:r>
            <a:r>
              <a:rPr lang="en-US" sz="2800" dirty="0" smtClean="0">
                <a:latin typeface="Times New Roman" pitchFamily="18" charset="0"/>
                <a:cs typeface="Times New Roman" pitchFamily="18" charset="0"/>
              </a:rPr>
              <a:t>The occurrence of transcriptional and translational disorders</a:t>
            </a:r>
            <a:r>
              <a:rPr lang="sr-Latn-RS" sz="2800" dirty="0" smtClean="0">
                <a:latin typeface="Times New Roman" pitchFamily="18" charset="0"/>
                <a:cs typeface="Times New Roman" pitchFamily="18" charset="0"/>
              </a:rPr>
              <a:t>.</a:t>
            </a:r>
            <a:r>
              <a:rPr sz="2800" spc="229" smtClean="0">
                <a:solidFill>
                  <a:srgbClr val="000000"/>
                </a:solidFill>
                <a:latin typeface="Times New Roman" pitchFamily="18" charset="0"/>
                <a:cs typeface="Times New Roman" pitchFamily="18" charset="0"/>
              </a:rPr>
              <a:t> </a:t>
            </a:r>
            <a:endParaRPr sz="2800" spc="-12" dirty="0">
              <a:solidFill>
                <a:srgbClr val="000000"/>
              </a:solidFill>
              <a:latin typeface="Times New Roman" pitchFamily="18" charset="0"/>
              <a:cs typeface="Times New Roman" pitchFamily="18" charset="0"/>
            </a:endParaRPr>
          </a:p>
        </p:txBody>
      </p:sp>
      <p:sp>
        <p:nvSpPr>
          <p:cNvPr id="8" name="object 8"/>
          <p:cNvSpPr txBox="1"/>
          <p:nvPr/>
        </p:nvSpPr>
        <p:spPr>
          <a:xfrm>
            <a:off x="457200" y="4572000"/>
            <a:ext cx="8560977"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Accumulation of proteins that do not work properly leading to dysfunction</a:t>
            </a:r>
            <a:r>
              <a:rPr lang="en-US" sz="2800" dirty="0" smtClean="0"/>
              <a:t>.</a:t>
            </a:r>
            <a:endParaRPr sz="2800" spc="-25" dirty="0">
              <a:solidFill>
                <a:srgbClr val="000000"/>
              </a:solidFill>
              <a:latin typeface="BIIBQK+TimesNewRoman"/>
              <a:cs typeface="BIIBQK+TimesNewRoman"/>
            </a:endParaRPr>
          </a:p>
        </p:txBody>
      </p:sp>
      <p:sp>
        <p:nvSpPr>
          <p:cNvPr id="10" name="object 7"/>
          <p:cNvSpPr txBox="1"/>
          <p:nvPr/>
        </p:nvSpPr>
        <p:spPr>
          <a:xfrm>
            <a:off x="892476" y="3145610"/>
            <a:ext cx="2200265"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7" dirty="0">
              <a:solidFill>
                <a:srgbClr val="000000"/>
              </a:solidFill>
              <a:latin typeface="BIIBQK+TimesNewRoman"/>
              <a:cs typeface="BIIBQK+TimesNewRoman"/>
            </a:endParaRPr>
          </a:p>
        </p:txBody>
      </p:sp>
      <p:sp>
        <p:nvSpPr>
          <p:cNvPr id="11" name="object 7"/>
          <p:cNvSpPr txBox="1"/>
          <p:nvPr/>
        </p:nvSpPr>
        <p:spPr>
          <a:xfrm>
            <a:off x="1044876" y="3298010"/>
            <a:ext cx="2200265"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7" dirty="0">
              <a:solidFill>
                <a:srgbClr val="000000"/>
              </a:solidFill>
              <a:latin typeface="BIIBQK+TimesNewRoman"/>
              <a:cs typeface="BIIBQK+TimesNewRoman"/>
            </a:endParaRPr>
          </a:p>
        </p:txBody>
      </p:sp>
      <p:sp>
        <p:nvSpPr>
          <p:cNvPr id="12" name="object 9"/>
          <p:cNvSpPr txBox="1"/>
          <p:nvPr/>
        </p:nvSpPr>
        <p:spPr>
          <a:xfrm>
            <a:off x="892475" y="4089859"/>
            <a:ext cx="4923327"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46" dirty="0">
              <a:solidFill>
                <a:srgbClr val="000000"/>
              </a:solidFill>
              <a:latin typeface="BIIBQK+TimesNewRoman"/>
              <a:cs typeface="BIIBQK+TimesNewRoman"/>
            </a:endParaRPr>
          </a:p>
        </p:txBody>
      </p:sp>
      <p:sp>
        <p:nvSpPr>
          <p:cNvPr id="13" name="object 9"/>
          <p:cNvSpPr txBox="1"/>
          <p:nvPr/>
        </p:nvSpPr>
        <p:spPr>
          <a:xfrm>
            <a:off x="1044875" y="4242259"/>
            <a:ext cx="4923327"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46" dirty="0">
              <a:solidFill>
                <a:srgbClr val="000000"/>
              </a:solidFill>
              <a:latin typeface="BIIBQK+TimesNewRoman"/>
              <a:cs typeface="BIIBQK+TimesNewRoman"/>
            </a:endParaRPr>
          </a:p>
        </p:txBody>
      </p:sp>
    </p:spTree>
  </p:cSld>
  <p:clrMapOvr>
    <a:masterClrMapping/>
  </p:clrMapOvr>
  <p:transition advTm="17764"/>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38100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781047" y="595396"/>
            <a:ext cx="4340076" cy="525785"/>
          </a:xfrm>
          <a:prstGeom prst="rect">
            <a:avLst/>
          </a:prstGeom>
        </p:spPr>
        <p:txBody>
          <a:bodyPr vert="horz" wrap="square" lIns="0" tIns="0" rIns="0" bIns="0" rtlCol="0">
            <a:spAutoFit/>
          </a:bodyPr>
          <a:lstStyle/>
          <a:p>
            <a:pPr>
              <a:lnSpc>
                <a:spcPts val="4147"/>
              </a:lnSpc>
            </a:pPr>
            <a:r>
              <a:rPr lang="sr-Latn-RS" sz="4000" spc="-33" dirty="0" smtClean="0">
                <a:solidFill>
                  <a:srgbClr val="CC0000"/>
                </a:solidFill>
                <a:latin typeface="NIKMHC+TimesNewRoman,Bold"/>
              </a:rPr>
              <a:t>   </a:t>
            </a:r>
            <a:r>
              <a:rPr lang="en-US" sz="4000" dirty="0" smtClean="0">
                <a:solidFill>
                  <a:srgbClr val="C00000"/>
                </a:solidFill>
                <a:latin typeface="Times New Roman" pitchFamily="18" charset="0"/>
                <a:cs typeface="Times New Roman" pitchFamily="18" charset="0"/>
              </a:rPr>
              <a:t>Error theory</a:t>
            </a:r>
            <a:endParaRPr sz="4000" spc="-63" dirty="0">
              <a:solidFill>
                <a:srgbClr val="C00000"/>
              </a:solidFill>
              <a:latin typeface="Times New Roman" pitchFamily="18" charset="0"/>
              <a:cs typeface="Times New Roman" pitchFamily="18" charset="0"/>
            </a:endParaRPr>
          </a:p>
        </p:txBody>
      </p:sp>
      <p:sp>
        <p:nvSpPr>
          <p:cNvPr id="4" name="object 4"/>
          <p:cNvSpPr txBox="1"/>
          <p:nvPr/>
        </p:nvSpPr>
        <p:spPr>
          <a:xfrm>
            <a:off x="549275" y="1638373"/>
            <a:ext cx="8455703"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sr-Latn-RS" sz="2800" dirty="0" smtClean="0"/>
              <a:t> </a:t>
            </a:r>
            <a:r>
              <a:rPr lang="en-US" sz="2800" dirty="0" smtClean="0">
                <a:latin typeface="Times New Roman" pitchFamily="18" charset="0"/>
                <a:cs typeface="Times New Roman" pitchFamily="18" charset="0"/>
              </a:rPr>
              <a:t>DNA can be repaired over time, but in an old cell that capacity is limited.</a:t>
            </a:r>
            <a:endParaRPr sz="2800" dirty="0">
              <a:solidFill>
                <a:srgbClr val="000000"/>
              </a:solidFill>
              <a:latin typeface="Times New Roman" pitchFamily="18" charset="0"/>
              <a:cs typeface="Times New Roman" pitchFamily="18" charset="0"/>
            </a:endParaRPr>
          </a:p>
        </p:txBody>
      </p:sp>
      <p:sp>
        <p:nvSpPr>
          <p:cNvPr id="6" name="object 6"/>
          <p:cNvSpPr txBox="1"/>
          <p:nvPr/>
        </p:nvSpPr>
        <p:spPr>
          <a:xfrm>
            <a:off x="533400" y="2819400"/>
            <a:ext cx="6568745" cy="743793"/>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en-US" sz="2800" dirty="0" smtClean="0">
                <a:latin typeface="Times New Roman" pitchFamily="18" charset="0"/>
                <a:cs typeface="Times New Roman" pitchFamily="18" charset="0"/>
              </a:rPr>
              <a:t>This leads to apoptosis or malignant transformation.</a:t>
            </a:r>
            <a:endParaRPr sz="2800" spc="-25" dirty="0">
              <a:solidFill>
                <a:srgbClr val="000000"/>
              </a:solidFill>
              <a:latin typeface="Times New Roman" pitchFamily="18" charset="0"/>
              <a:cs typeface="Times New Roman" pitchFamily="18" charset="0"/>
            </a:endParaRPr>
          </a:p>
        </p:txBody>
      </p:sp>
      <p:sp>
        <p:nvSpPr>
          <p:cNvPr id="8" name="object 8"/>
          <p:cNvSpPr txBox="1"/>
          <p:nvPr/>
        </p:nvSpPr>
        <p:spPr>
          <a:xfrm>
            <a:off x="457200" y="3962400"/>
            <a:ext cx="8197537" cy="371897"/>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Old cells: atrophy, reduced function and apoptosis</a:t>
            </a:r>
            <a:r>
              <a:rPr sz="2800" spc="104" smtClean="0">
                <a:solidFill>
                  <a:srgbClr val="000000"/>
                </a:solidFill>
                <a:latin typeface="Times New Roman" pitchFamily="18" charset="0"/>
                <a:cs typeface="Times New Roman" pitchFamily="18" charset="0"/>
              </a:rPr>
              <a:t> </a:t>
            </a:r>
            <a:endParaRPr sz="2800" dirty="0">
              <a:solidFill>
                <a:srgbClr val="000000"/>
              </a:solidFill>
              <a:latin typeface="Times New Roman" pitchFamily="18" charset="0"/>
              <a:cs typeface="Times New Roman" pitchFamily="18" charset="0"/>
            </a:endParaRPr>
          </a:p>
        </p:txBody>
      </p:sp>
      <p:sp>
        <p:nvSpPr>
          <p:cNvPr id="10" name="object 10"/>
          <p:cNvSpPr txBox="1"/>
          <p:nvPr/>
        </p:nvSpPr>
        <p:spPr>
          <a:xfrm>
            <a:off x="533400" y="4800600"/>
            <a:ext cx="8153401"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t> </a:t>
            </a:r>
            <a:r>
              <a:rPr lang="en-US" sz="2800" dirty="0" smtClean="0">
                <a:latin typeface="Times New Roman" pitchFamily="18" charset="0"/>
                <a:cs typeface="Times New Roman" pitchFamily="18" charset="0"/>
              </a:rPr>
              <a:t>Loss of cell function triggers: hypertrophy and hyperplasia of other cells</a:t>
            </a:r>
            <a:r>
              <a:rPr lang="sr-Latn-RS" sz="2800" dirty="0" smtClean="0">
                <a:latin typeface="Times New Roman" pitchFamily="18" charset="0"/>
                <a:cs typeface="Times New Roman" pitchFamily="18" charset="0"/>
              </a:rPr>
              <a:t>.</a:t>
            </a:r>
            <a:endParaRPr sz="2800" spc="-27" dirty="0">
              <a:solidFill>
                <a:srgbClr val="000000"/>
              </a:solidFill>
              <a:latin typeface="Times New Roman" pitchFamily="18" charset="0"/>
              <a:cs typeface="Times New Roman" pitchFamily="18" charset="0"/>
            </a:endParaRPr>
          </a:p>
        </p:txBody>
      </p:sp>
      <p:sp>
        <p:nvSpPr>
          <p:cNvPr id="12" name="object 7"/>
          <p:cNvSpPr txBox="1"/>
          <p:nvPr/>
        </p:nvSpPr>
        <p:spPr>
          <a:xfrm>
            <a:off x="892487" y="2993094"/>
            <a:ext cx="2959023"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3" name="object 7"/>
          <p:cNvSpPr txBox="1"/>
          <p:nvPr/>
        </p:nvSpPr>
        <p:spPr>
          <a:xfrm>
            <a:off x="1044887" y="3145494"/>
            <a:ext cx="2959023"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4" name="object 9"/>
          <p:cNvSpPr txBox="1"/>
          <p:nvPr/>
        </p:nvSpPr>
        <p:spPr>
          <a:xfrm>
            <a:off x="892478" y="3984703"/>
            <a:ext cx="1871512"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0" dirty="0">
              <a:solidFill>
                <a:srgbClr val="000000"/>
              </a:solidFill>
              <a:latin typeface="BIIBQK+TimesNewRoman"/>
              <a:cs typeface="BIIBQK+TimesNewRoman"/>
            </a:endParaRPr>
          </a:p>
        </p:txBody>
      </p:sp>
      <p:sp>
        <p:nvSpPr>
          <p:cNvPr id="15" name="object 9"/>
          <p:cNvSpPr txBox="1"/>
          <p:nvPr/>
        </p:nvSpPr>
        <p:spPr>
          <a:xfrm>
            <a:off x="1044878" y="4137103"/>
            <a:ext cx="1871512"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0" dirty="0">
              <a:solidFill>
                <a:srgbClr val="000000"/>
              </a:solidFill>
              <a:latin typeface="BIIBQK+TimesNewRoman"/>
              <a:cs typeface="BIIBQK+TimesNewRoman"/>
            </a:endParaRPr>
          </a:p>
        </p:txBody>
      </p:sp>
      <p:sp>
        <p:nvSpPr>
          <p:cNvPr id="16" name="object 11"/>
          <p:cNvSpPr txBox="1"/>
          <p:nvPr/>
        </p:nvSpPr>
        <p:spPr>
          <a:xfrm>
            <a:off x="892482" y="4967303"/>
            <a:ext cx="6031400"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4" dirty="0">
              <a:solidFill>
                <a:srgbClr val="000000"/>
              </a:solidFill>
              <a:latin typeface="BIIBQK+TimesNewRoman"/>
              <a:cs typeface="BIIBQK+TimesNewRoman"/>
            </a:endParaRPr>
          </a:p>
        </p:txBody>
      </p:sp>
      <p:sp>
        <p:nvSpPr>
          <p:cNvPr id="17" name="object 11"/>
          <p:cNvSpPr txBox="1"/>
          <p:nvPr/>
        </p:nvSpPr>
        <p:spPr>
          <a:xfrm>
            <a:off x="533400" y="4953000"/>
            <a:ext cx="6031400"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4" dirty="0">
              <a:solidFill>
                <a:srgbClr val="000000"/>
              </a:solidFill>
              <a:latin typeface="BIIBQK+TimesNewRoman"/>
              <a:cs typeface="BIIBQK+TimesNewRoman"/>
            </a:endParaRPr>
          </a:p>
        </p:txBody>
      </p:sp>
    </p:spTree>
  </p:cSld>
  <p:clrMapOvr>
    <a:masterClrMapping/>
  </p:clrMapOvr>
  <p:transition advTm="3539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83970" y="614446"/>
            <a:ext cx="7549656" cy="525785"/>
          </a:xfrm>
          <a:prstGeom prst="rect">
            <a:avLst/>
          </a:prstGeom>
        </p:spPr>
        <p:txBody>
          <a:bodyPr vert="horz" wrap="square" lIns="0" tIns="0" rIns="0" bIns="0" rtlCol="0">
            <a:spAutoFit/>
          </a:bodyPr>
          <a:lstStyle/>
          <a:p>
            <a:pPr>
              <a:lnSpc>
                <a:spcPts val="4147"/>
              </a:lnSpc>
            </a:pPr>
            <a:r>
              <a:rPr lang="sr-Latn-RS" sz="4000" b="1" spc="-33" dirty="0" smtClean="0">
                <a:solidFill>
                  <a:srgbClr val="C00000"/>
                </a:solidFill>
                <a:latin typeface="Times New Roman" pitchFamily="18" charset="0"/>
                <a:cs typeface="Times New Roman" pitchFamily="18" charset="0"/>
              </a:rPr>
              <a:t>          </a:t>
            </a:r>
            <a:r>
              <a:rPr lang="en-US" sz="4000" b="1" dirty="0" smtClean="0">
                <a:solidFill>
                  <a:srgbClr val="C00000"/>
                </a:solidFill>
                <a:latin typeface="Times New Roman" pitchFamily="18" charset="0"/>
                <a:cs typeface="Times New Roman" pitchFamily="18" charset="0"/>
              </a:rPr>
              <a:t>Free radical theory</a:t>
            </a:r>
            <a:endParaRPr sz="4000" b="1" dirty="0">
              <a:solidFill>
                <a:srgbClr val="C00000"/>
              </a:solidFill>
              <a:latin typeface="Times New Roman" pitchFamily="18" charset="0"/>
              <a:cs typeface="Times New Roman" pitchFamily="18" charset="0"/>
            </a:endParaRPr>
          </a:p>
        </p:txBody>
      </p:sp>
      <p:sp>
        <p:nvSpPr>
          <p:cNvPr id="4" name="object 4"/>
          <p:cNvSpPr txBox="1"/>
          <p:nvPr/>
        </p:nvSpPr>
        <p:spPr>
          <a:xfrm>
            <a:off x="549271" y="1688076"/>
            <a:ext cx="9111426" cy="1141964"/>
          </a:xfrm>
          <a:prstGeom prst="rect">
            <a:avLst/>
          </a:prstGeom>
        </p:spPr>
        <p:txBody>
          <a:bodyPr vert="horz" wrap="square" lIns="0" tIns="0" rIns="0" bIns="0" rtlCol="0">
            <a:spAutoFit/>
          </a:bodyPr>
          <a:lstStyle/>
          <a:p>
            <a:pPr marL="0" marR="0">
              <a:lnSpc>
                <a:spcPts val="2503"/>
              </a:lnSpc>
              <a:spcBef>
                <a:spcPts val="0"/>
              </a:spcBef>
              <a:spcAft>
                <a:spcPts val="0"/>
              </a:spcAft>
            </a:pPr>
            <a:r>
              <a:rPr sz="2400" dirty="0">
                <a:solidFill>
                  <a:srgbClr val="000000"/>
                </a:solidFill>
                <a:latin typeface="Arial"/>
                <a:cs typeface="Arial"/>
              </a:rPr>
              <a:t>•</a:t>
            </a:r>
            <a:r>
              <a:rPr sz="2400" spc="1261" dirty="0">
                <a:solidFill>
                  <a:srgbClr val="000000"/>
                </a:solidFill>
                <a:latin typeface="Times New Roman"/>
                <a:cs typeface="Times New Roman"/>
              </a:rPr>
              <a:t> </a:t>
            </a:r>
            <a:r>
              <a:rPr sz="2400" spc="-25" dirty="0">
                <a:solidFill>
                  <a:srgbClr val="000000"/>
                </a:solidFill>
                <a:latin typeface="MBFIKR+Times-Roman"/>
                <a:cs typeface="MBFIKR+Times-Roman"/>
              </a:rPr>
              <a:t>Harman</a:t>
            </a:r>
            <a:r>
              <a:rPr sz="2400" spc="169" dirty="0">
                <a:solidFill>
                  <a:srgbClr val="000000"/>
                </a:solidFill>
                <a:latin typeface="MBFIKR+Times-Roman"/>
                <a:cs typeface="MBFIKR+Times-Roman"/>
              </a:rPr>
              <a:t> </a:t>
            </a:r>
            <a:r>
              <a:rPr sz="2400" dirty="0">
                <a:solidFill>
                  <a:srgbClr val="000000"/>
                </a:solidFill>
                <a:latin typeface="MBFIKR+Times-Roman"/>
                <a:cs typeface="MBFIKR+Times-Roman"/>
              </a:rPr>
              <a:t>D.</a:t>
            </a:r>
            <a:r>
              <a:rPr sz="2400" spc="15" dirty="0">
                <a:solidFill>
                  <a:srgbClr val="000000"/>
                </a:solidFill>
                <a:latin typeface="MBFIKR+Times-Roman"/>
                <a:cs typeface="MBFIKR+Times-Roman"/>
              </a:rPr>
              <a:t> </a:t>
            </a:r>
            <a:r>
              <a:rPr sz="2400" dirty="0">
                <a:solidFill>
                  <a:srgbClr val="000000"/>
                </a:solidFill>
                <a:latin typeface="QLETWW+Times-Bold"/>
                <a:cs typeface="QLETWW+Times-Bold"/>
              </a:rPr>
              <a:t>Aging:</a:t>
            </a:r>
            <a:r>
              <a:rPr sz="2400" spc="20" dirty="0">
                <a:solidFill>
                  <a:srgbClr val="000000"/>
                </a:solidFill>
                <a:latin typeface="QLETWW+Times-Bold"/>
                <a:cs typeface="QLETWW+Times-Bold"/>
              </a:rPr>
              <a:t> </a:t>
            </a:r>
            <a:r>
              <a:rPr sz="2400" dirty="0">
                <a:solidFill>
                  <a:srgbClr val="000000"/>
                </a:solidFill>
                <a:latin typeface="QLETWW+Times-Bold"/>
                <a:cs typeface="QLETWW+Times-Bold"/>
              </a:rPr>
              <a:t>a theory</a:t>
            </a:r>
            <a:r>
              <a:rPr sz="2400" spc="-75" dirty="0">
                <a:solidFill>
                  <a:srgbClr val="000000"/>
                </a:solidFill>
                <a:latin typeface="QLETWW+Times-Bold"/>
                <a:cs typeface="QLETWW+Times-Bold"/>
              </a:rPr>
              <a:t> </a:t>
            </a:r>
            <a:r>
              <a:rPr sz="2400" dirty="0">
                <a:solidFill>
                  <a:srgbClr val="000000"/>
                </a:solidFill>
                <a:latin typeface="QLETWW+Times-Bold"/>
                <a:cs typeface="QLETWW+Times-Bold"/>
              </a:rPr>
              <a:t>based</a:t>
            </a:r>
            <a:r>
              <a:rPr sz="2400" spc="92" dirty="0">
                <a:solidFill>
                  <a:srgbClr val="000000"/>
                </a:solidFill>
                <a:latin typeface="QLETWW+Times-Bold"/>
                <a:cs typeface="QLETWW+Times-Bold"/>
              </a:rPr>
              <a:t> </a:t>
            </a:r>
            <a:r>
              <a:rPr sz="2400" dirty="0">
                <a:solidFill>
                  <a:srgbClr val="000000"/>
                </a:solidFill>
                <a:latin typeface="QLETWW+Times-Bold"/>
                <a:cs typeface="QLETWW+Times-Bold"/>
              </a:rPr>
              <a:t>on f</a:t>
            </a:r>
            <a:r>
              <a:rPr sz="2400" spc="-505" dirty="0">
                <a:solidFill>
                  <a:srgbClr val="000000"/>
                </a:solidFill>
                <a:latin typeface="QLETWW+Times-Bold"/>
                <a:cs typeface="QLETWW+Times-Bold"/>
              </a:rPr>
              <a:t> </a:t>
            </a:r>
            <a:r>
              <a:rPr sz="2400" spc="-34" dirty="0">
                <a:solidFill>
                  <a:srgbClr val="000000"/>
                </a:solidFill>
                <a:latin typeface="QLETWW+Times-Bold"/>
                <a:cs typeface="QLETWW+Times-Bold"/>
              </a:rPr>
              <a:t>ree</a:t>
            </a:r>
            <a:r>
              <a:rPr sz="2400" spc="-52" dirty="0">
                <a:solidFill>
                  <a:srgbClr val="000000"/>
                </a:solidFill>
                <a:latin typeface="QLETWW+Times-Bold"/>
                <a:cs typeface="QLETWW+Times-Bold"/>
              </a:rPr>
              <a:t> </a:t>
            </a:r>
            <a:r>
              <a:rPr sz="2400" dirty="0">
                <a:solidFill>
                  <a:srgbClr val="000000"/>
                </a:solidFill>
                <a:latin typeface="QLETWW+Times-Bold"/>
                <a:cs typeface="QLETWW+Times-Bold"/>
              </a:rPr>
              <a:t>radical</a:t>
            </a:r>
          </a:p>
          <a:p>
            <a:pPr marL="343221" marR="0">
              <a:lnSpc>
                <a:spcPts val="2176"/>
              </a:lnSpc>
              <a:spcBef>
                <a:spcPts val="678"/>
              </a:spcBef>
              <a:spcAft>
                <a:spcPts val="0"/>
              </a:spcAft>
            </a:pPr>
            <a:r>
              <a:rPr sz="2400" dirty="0">
                <a:solidFill>
                  <a:srgbClr val="000000"/>
                </a:solidFill>
                <a:latin typeface="QLETWW+Times-Bold"/>
                <a:cs typeface="QLETWW+Times-Bold"/>
              </a:rPr>
              <a:t>andradiation</a:t>
            </a:r>
            <a:r>
              <a:rPr sz="2400" spc="-62" dirty="0">
                <a:solidFill>
                  <a:srgbClr val="000000"/>
                </a:solidFill>
                <a:latin typeface="QLETWW+Times-Bold"/>
                <a:cs typeface="QLETWW+Times-Bold"/>
              </a:rPr>
              <a:t> </a:t>
            </a:r>
            <a:r>
              <a:rPr sz="2400" spc="-23" dirty="0">
                <a:solidFill>
                  <a:srgbClr val="000000"/>
                </a:solidFill>
                <a:latin typeface="QLETWW+Times-Bold"/>
                <a:cs typeface="QLETWW+Times-Bold"/>
              </a:rPr>
              <a:t>chemistry.</a:t>
            </a:r>
            <a:r>
              <a:rPr sz="2400" spc="141" dirty="0">
                <a:solidFill>
                  <a:srgbClr val="000000"/>
                </a:solidFill>
                <a:latin typeface="QLETWW+Times-Bold"/>
                <a:cs typeface="QLETWW+Times-Bold"/>
              </a:rPr>
              <a:t> </a:t>
            </a:r>
            <a:r>
              <a:rPr sz="2400" dirty="0">
                <a:solidFill>
                  <a:srgbClr val="000000"/>
                </a:solidFill>
                <a:latin typeface="MBFIKR+Times-Roman"/>
                <a:cs typeface="MBFIKR+Times-Roman"/>
              </a:rPr>
              <a:t>J</a:t>
            </a:r>
            <a:r>
              <a:rPr sz="2400" spc="40" dirty="0">
                <a:solidFill>
                  <a:srgbClr val="000000"/>
                </a:solidFill>
                <a:latin typeface="MBFIKR+Times-Roman"/>
                <a:cs typeface="MBFIKR+Times-Roman"/>
              </a:rPr>
              <a:t> </a:t>
            </a:r>
            <a:r>
              <a:rPr sz="2400" dirty="0">
                <a:solidFill>
                  <a:srgbClr val="000000"/>
                </a:solidFill>
                <a:latin typeface="MBFIKR+Times-Roman"/>
                <a:cs typeface="MBFIKR+Times-Roman"/>
              </a:rPr>
              <a:t>Gerontol.</a:t>
            </a:r>
            <a:r>
              <a:rPr sz="2400" spc="25" dirty="0">
                <a:solidFill>
                  <a:srgbClr val="000000"/>
                </a:solidFill>
                <a:latin typeface="MBFIKR+Times-Roman"/>
                <a:cs typeface="MBFIKR+Times-Roman"/>
              </a:rPr>
              <a:t> </a:t>
            </a:r>
            <a:r>
              <a:rPr sz="2400" dirty="0">
                <a:solidFill>
                  <a:srgbClr val="000000"/>
                </a:solidFill>
                <a:latin typeface="QLETWW+Times-Bold"/>
                <a:cs typeface="QLETWW+Times-Bold"/>
              </a:rPr>
              <a:t>1956 </a:t>
            </a:r>
            <a:r>
              <a:rPr sz="2400" dirty="0">
                <a:solidFill>
                  <a:srgbClr val="000000"/>
                </a:solidFill>
                <a:latin typeface="MBFIKR+Times-Roman"/>
                <a:cs typeface="MBFIKR+Times-Roman"/>
              </a:rPr>
              <a:t>Jul;11(3):298-300.</a:t>
            </a:r>
          </a:p>
        </p:txBody>
      </p:sp>
    </p:spTree>
  </p:cSld>
  <p:clrMapOvr>
    <a:masterClrMapping/>
  </p:clrMapOvr>
  <p:transition advTm="15712"/>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83970" y="595396"/>
            <a:ext cx="7549656" cy="1846659"/>
          </a:xfrm>
          <a:prstGeom prst="rect">
            <a:avLst/>
          </a:prstGeom>
        </p:spPr>
        <p:txBody>
          <a:bodyPr vert="horz" wrap="square" lIns="0" tIns="0" rIns="0" bIns="0" rtlCol="0">
            <a:spAutoFit/>
          </a:bodyPr>
          <a:lstStyle/>
          <a:p>
            <a:r>
              <a:rPr lang="sr-Latn-RS" sz="4000" spc="-33"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Free radical theory</a:t>
            </a:r>
          </a:p>
          <a:p>
            <a:r>
              <a:rPr lang="en-US" sz="4000" dirty="0" smtClean="0"/>
              <a:t/>
            </a:r>
            <a:br>
              <a:rPr lang="en-US" sz="4000" dirty="0" smtClean="0"/>
            </a:br>
            <a:endParaRPr sz="4000" dirty="0">
              <a:solidFill>
                <a:srgbClr val="CC0000"/>
              </a:solidFill>
              <a:latin typeface="NIKMHC+TimesNewRoman,Bold"/>
              <a:cs typeface="NIKMHC+TimesNewRoman,Bold"/>
            </a:endParaRPr>
          </a:p>
        </p:txBody>
      </p:sp>
      <p:sp>
        <p:nvSpPr>
          <p:cNvPr id="4" name="object 4"/>
          <p:cNvSpPr txBox="1"/>
          <p:nvPr/>
        </p:nvSpPr>
        <p:spPr>
          <a:xfrm>
            <a:off x="549275" y="1600273"/>
            <a:ext cx="8261174" cy="1115690"/>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b="1" dirty="0" smtClean="0">
                <a:latin typeface="Times New Roman" pitchFamily="18" charset="0"/>
                <a:cs typeface="Times New Roman" pitchFamily="18" charset="0"/>
              </a:rPr>
              <a:t>Free radicals </a:t>
            </a:r>
            <a:r>
              <a:rPr lang="en-US" sz="2800" dirty="0" smtClean="0">
                <a:latin typeface="Times New Roman" pitchFamily="18" charset="0"/>
                <a:cs typeface="Times New Roman" pitchFamily="18" charset="0"/>
              </a:rPr>
              <a:t>= molecules they contain one unpaired, highly reactive electron, they react with different macromolecules</a:t>
            </a:r>
            <a:r>
              <a:rPr lang="sr-Latn-RS" sz="2800" dirty="0" smtClean="0"/>
              <a:t>.</a:t>
            </a:r>
            <a:endParaRPr sz="2800" spc="-23" dirty="0">
              <a:solidFill>
                <a:srgbClr val="000000"/>
              </a:solidFill>
              <a:latin typeface="BIIBQK+TimesNewRoman"/>
              <a:cs typeface="BIIBQK+TimesNewRoman"/>
            </a:endParaRPr>
          </a:p>
        </p:txBody>
      </p:sp>
      <p:sp>
        <p:nvSpPr>
          <p:cNvPr id="5" name="object 5"/>
          <p:cNvSpPr txBox="1"/>
          <p:nvPr/>
        </p:nvSpPr>
        <p:spPr>
          <a:xfrm>
            <a:off x="549266" y="2916894"/>
            <a:ext cx="5359843" cy="371897"/>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en-US" sz="2800" dirty="0" smtClean="0"/>
              <a:t> </a:t>
            </a:r>
            <a:r>
              <a:rPr lang="en-US" sz="2800" dirty="0" smtClean="0">
                <a:latin typeface="Times New Roman" pitchFamily="18" charset="0"/>
                <a:cs typeface="Times New Roman" pitchFamily="18" charset="0"/>
              </a:rPr>
              <a:t>Sources of free radicals:</a:t>
            </a:r>
            <a:endParaRPr sz="2800" spc="-37" dirty="0">
              <a:solidFill>
                <a:srgbClr val="000000"/>
              </a:solidFill>
              <a:latin typeface="Times New Roman" pitchFamily="18" charset="0"/>
              <a:cs typeface="Times New Roman" pitchFamily="18" charset="0"/>
            </a:endParaRPr>
          </a:p>
        </p:txBody>
      </p:sp>
      <p:sp>
        <p:nvSpPr>
          <p:cNvPr id="6" name="object 6"/>
          <p:cNvSpPr txBox="1"/>
          <p:nvPr/>
        </p:nvSpPr>
        <p:spPr>
          <a:xfrm>
            <a:off x="549257" y="3469987"/>
            <a:ext cx="8994568" cy="371897"/>
          </a:xfrm>
          <a:prstGeom prst="rect">
            <a:avLst/>
          </a:prstGeom>
        </p:spPr>
        <p:txBody>
          <a:bodyPr vert="horz" wrap="square" lIns="0" tIns="0" rIns="0" bIns="0" rtlCol="0">
            <a:spAutoFit/>
          </a:bodyPr>
          <a:lstStyle/>
          <a:p>
            <a:pPr>
              <a:lnSpc>
                <a:spcPts val="2894"/>
              </a:lnSpc>
            </a:pPr>
            <a:r>
              <a:rPr lang="en-US" sz="2800" dirty="0" smtClean="0">
                <a:latin typeface="Times New Roman" pitchFamily="18" charset="0"/>
                <a:cs typeface="Times New Roman" pitchFamily="18" charset="0"/>
              </a:rPr>
              <a:t>respiratory chain in mitochondria, </a:t>
            </a:r>
            <a:r>
              <a:rPr lang="en-US" sz="2800" dirty="0" err="1" smtClean="0">
                <a:latin typeface="Times New Roman" pitchFamily="18" charset="0"/>
                <a:cs typeface="Times New Roman" pitchFamily="18" charset="0"/>
              </a:rPr>
              <a:t>phagocytosis</a:t>
            </a:r>
            <a:r>
              <a:rPr sz="2800" spc="-30" smtClean="0">
                <a:solidFill>
                  <a:srgbClr val="000000"/>
                </a:solidFill>
                <a:latin typeface="Times New Roman" pitchFamily="18" charset="0"/>
                <a:cs typeface="Times New Roman" pitchFamily="18" charset="0"/>
              </a:rPr>
              <a:t>,</a:t>
            </a:r>
            <a:endParaRPr sz="2800" spc="-30" dirty="0">
              <a:solidFill>
                <a:srgbClr val="000000"/>
              </a:solidFill>
              <a:latin typeface="Times New Roman" pitchFamily="18" charset="0"/>
              <a:cs typeface="Times New Roman" pitchFamily="18" charset="0"/>
            </a:endParaRPr>
          </a:p>
        </p:txBody>
      </p:sp>
      <p:sp>
        <p:nvSpPr>
          <p:cNvPr id="7" name="object 7"/>
          <p:cNvSpPr txBox="1"/>
          <p:nvPr/>
        </p:nvSpPr>
        <p:spPr>
          <a:xfrm>
            <a:off x="549257" y="3803994"/>
            <a:ext cx="7887427" cy="378180"/>
          </a:xfrm>
          <a:prstGeom prst="rect">
            <a:avLst/>
          </a:prstGeom>
        </p:spPr>
        <p:txBody>
          <a:bodyPr vert="horz" wrap="square" lIns="0" tIns="0" rIns="0" bIns="0" rtlCol="0">
            <a:spAutoFit/>
          </a:bodyPr>
          <a:lstStyle/>
          <a:p>
            <a:pPr>
              <a:lnSpc>
                <a:spcPts val="2894"/>
              </a:lnSpc>
            </a:pPr>
            <a:r>
              <a:rPr lang="en-US" sz="2800" dirty="0" smtClean="0"/>
              <a:t> </a:t>
            </a:r>
            <a:r>
              <a:rPr lang="en-US" sz="2800" dirty="0" smtClean="0">
                <a:latin typeface="Times New Roman" pitchFamily="18" charset="0"/>
                <a:cs typeface="Times New Roman" pitchFamily="18" charset="0"/>
              </a:rPr>
              <a:t>prostaglandin synthesis, </a:t>
            </a:r>
            <a:r>
              <a:rPr lang="en-US" sz="2800" dirty="0" err="1" smtClean="0">
                <a:latin typeface="Times New Roman" pitchFamily="18" charset="0"/>
                <a:cs typeface="Times New Roman" pitchFamily="18" charset="0"/>
              </a:rPr>
              <a:t>cytochrome</a:t>
            </a:r>
            <a:r>
              <a:rPr lang="en-US" sz="2800" dirty="0" smtClean="0">
                <a:latin typeface="Times New Roman" pitchFamily="18" charset="0"/>
                <a:cs typeface="Times New Roman" pitchFamily="18" charset="0"/>
              </a:rPr>
              <a:t> P-450</a:t>
            </a:r>
            <a:r>
              <a:rPr sz="2800" spc="21" smtClean="0">
                <a:solidFill>
                  <a:srgbClr val="000000"/>
                </a:solidFill>
                <a:latin typeface="BIIBQK+TimesNewRoman"/>
                <a:cs typeface="BIIBQK+TimesNewRoman"/>
              </a:rPr>
              <a:t>,</a:t>
            </a:r>
            <a:r>
              <a:rPr sz="2800" smtClean="0">
                <a:solidFill>
                  <a:srgbClr val="000000"/>
                </a:solidFill>
                <a:latin typeface="BIIBQK+TimesNewRoman"/>
                <a:cs typeface="BIIBQK+TimesNewRoman"/>
              </a:rPr>
              <a:t> </a:t>
            </a:r>
            <a:endParaRPr sz="2800" dirty="0">
              <a:solidFill>
                <a:srgbClr val="000000"/>
              </a:solidFill>
              <a:latin typeface="MBFIKR+Times-Roman"/>
              <a:cs typeface="MBFIKR+Times-Roman"/>
            </a:endParaRPr>
          </a:p>
        </p:txBody>
      </p:sp>
      <p:sp>
        <p:nvSpPr>
          <p:cNvPr id="8" name="object 8"/>
          <p:cNvSpPr txBox="1"/>
          <p:nvPr/>
        </p:nvSpPr>
        <p:spPr>
          <a:xfrm>
            <a:off x="549261" y="4128225"/>
            <a:ext cx="7237180" cy="371897"/>
          </a:xfrm>
          <a:prstGeom prst="rect">
            <a:avLst/>
          </a:prstGeom>
        </p:spPr>
        <p:txBody>
          <a:bodyPr vert="horz" wrap="square" lIns="0" tIns="0" rIns="0" bIns="0" rtlCol="0">
            <a:spAutoFit/>
          </a:bodyPr>
          <a:lstStyle/>
          <a:p>
            <a:pPr>
              <a:lnSpc>
                <a:spcPts val="2894"/>
              </a:lnSpc>
            </a:pPr>
            <a:r>
              <a:rPr lang="en-US" sz="2800" dirty="0" smtClean="0">
                <a:latin typeface="Times New Roman" pitchFamily="18" charset="0"/>
                <a:cs typeface="Times New Roman" pitchFamily="18" charset="0"/>
              </a:rPr>
              <a:t>non-enzymatic reactions O, ionizing radiation</a:t>
            </a:r>
            <a:endParaRPr sz="2800" spc="-28" dirty="0">
              <a:solidFill>
                <a:srgbClr val="000000"/>
              </a:solidFill>
              <a:latin typeface="Times New Roman" pitchFamily="18" charset="0"/>
              <a:cs typeface="Times New Roman" pitchFamily="18" charset="0"/>
            </a:endParaRPr>
          </a:p>
        </p:txBody>
      </p:sp>
    </p:spTree>
  </p:cSld>
  <p:clrMapOvr>
    <a:masterClrMapping/>
  </p:clrMapOvr>
  <p:transition advTm="39595"/>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83970" y="614446"/>
            <a:ext cx="7549656" cy="525785"/>
          </a:xfrm>
          <a:prstGeom prst="rect">
            <a:avLst/>
          </a:prstGeom>
        </p:spPr>
        <p:txBody>
          <a:bodyPr vert="horz" wrap="square" lIns="0" tIns="0" rIns="0" bIns="0" rtlCol="0">
            <a:spAutoFit/>
          </a:bodyPr>
          <a:lstStyle/>
          <a:p>
            <a:pPr>
              <a:lnSpc>
                <a:spcPts val="4147"/>
              </a:lnSpc>
            </a:pPr>
            <a:r>
              <a:rPr lang="sr-Latn-RS" sz="4000" b="1" spc="-33" dirty="0" smtClean="0">
                <a:solidFill>
                  <a:srgbClr val="CC0000"/>
                </a:solidFill>
                <a:latin typeface="NIKMHC+TimesNewRoman,Bold"/>
                <a:cs typeface="Times New Roman" pitchFamily="18" charset="0"/>
              </a:rPr>
              <a:t>        </a:t>
            </a:r>
            <a:r>
              <a:rPr lang="en-US" sz="4000" b="1" dirty="0" smtClean="0">
                <a:solidFill>
                  <a:srgbClr val="C00000"/>
                </a:solidFill>
                <a:latin typeface="Times New Roman" pitchFamily="18" charset="0"/>
                <a:cs typeface="Times New Roman" pitchFamily="18" charset="0"/>
              </a:rPr>
              <a:t> Free radical theory</a:t>
            </a:r>
            <a:endParaRPr sz="4000" dirty="0">
              <a:solidFill>
                <a:srgbClr val="CC0000"/>
              </a:solidFill>
              <a:latin typeface="NIKMHC+TimesNewRoman,Bold"/>
              <a:cs typeface="NIKMHC+TimesNewRoman,Bold"/>
            </a:endParaRPr>
          </a:p>
        </p:txBody>
      </p:sp>
      <p:sp>
        <p:nvSpPr>
          <p:cNvPr id="4" name="object 4"/>
          <p:cNvSpPr txBox="1"/>
          <p:nvPr/>
        </p:nvSpPr>
        <p:spPr>
          <a:xfrm>
            <a:off x="228599" y="1657430"/>
            <a:ext cx="8458201" cy="1115690"/>
          </a:xfrm>
          <a:prstGeom prst="rect">
            <a:avLst/>
          </a:prstGeom>
        </p:spPr>
        <p:txBody>
          <a:bodyPr vert="horz" wrap="square" lIns="0" tIns="0" rIns="0" bIns="0" rtlCol="0">
            <a:spAutoFit/>
          </a:bodyPr>
          <a:lstStyle/>
          <a:p>
            <a:pPr>
              <a:lnSpc>
                <a:spcPts val="2896"/>
              </a:lnSpc>
            </a:pP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r>
              <a:rPr lang="en-US" sz="2800" dirty="0" smtClean="0">
                <a:latin typeface="Times New Roman" pitchFamily="18" charset="0"/>
                <a:cs typeface="Times New Roman" pitchFamily="18" charset="0"/>
              </a:rPr>
              <a:t>Intensified production of free radicals with a decrease in antioxidant capacity protection with aging</a:t>
            </a:r>
            <a:endParaRPr sz="2800" spc="-37" dirty="0">
              <a:solidFill>
                <a:srgbClr val="000000"/>
              </a:solidFill>
              <a:latin typeface="Times New Roman" pitchFamily="18" charset="0"/>
              <a:cs typeface="Times New Roman" pitchFamily="18" charset="0"/>
            </a:endParaRPr>
          </a:p>
        </p:txBody>
      </p:sp>
      <p:sp>
        <p:nvSpPr>
          <p:cNvPr id="5" name="object 5"/>
          <p:cNvSpPr txBox="1"/>
          <p:nvPr/>
        </p:nvSpPr>
        <p:spPr>
          <a:xfrm>
            <a:off x="457200" y="3471800"/>
            <a:ext cx="7771094" cy="1962076"/>
          </a:xfrm>
          <a:prstGeom prst="rect">
            <a:avLst/>
          </a:prstGeom>
        </p:spPr>
        <p:txBody>
          <a:bodyPr vert="horz" wrap="square" lIns="0" tIns="0" rIns="0" bIns="0" rtlCol="0">
            <a:spAutoFit/>
          </a:bodyPr>
          <a:lstStyle/>
          <a:p>
            <a:pPr>
              <a:lnSpc>
                <a:spcPts val="2503"/>
              </a:lnSpc>
            </a:pPr>
            <a:r>
              <a:rPr lang="sr-Latn-RS" sz="2400" dirty="0" smtClean="0">
                <a:solidFill>
                  <a:srgbClr val="000000"/>
                </a:solidFill>
                <a:latin typeface="Arial"/>
                <a:cs typeface="Arial"/>
              </a:rPr>
              <a:t> </a:t>
            </a:r>
            <a:r>
              <a:rPr sz="2400" smtClean="0">
                <a:solidFill>
                  <a:srgbClr val="000000"/>
                </a:solidFill>
                <a:latin typeface="Arial"/>
                <a:cs typeface="Arial"/>
              </a:rPr>
              <a:t>•</a:t>
            </a:r>
            <a:r>
              <a:rPr sz="2400" spc="1261" smtClean="0">
                <a:solidFill>
                  <a:srgbClr val="000000"/>
                </a:solidFill>
                <a:latin typeface="Times New Roman"/>
                <a:cs typeface="Times New Roman"/>
              </a:rPr>
              <a:t> </a:t>
            </a:r>
            <a:r>
              <a:rPr sz="2400">
                <a:solidFill>
                  <a:srgbClr val="000000"/>
                </a:solidFill>
                <a:latin typeface="BIIBQK+TimesNewRoman"/>
                <a:cs typeface="BIIBQK+TimesNewRoman"/>
              </a:rPr>
              <a:t>↑ </a:t>
            </a:r>
            <a:r>
              <a:rPr lang="en-US" sz="2400" dirty="0" smtClean="0"/>
              <a:t> </a:t>
            </a:r>
            <a:r>
              <a:rPr lang="en-US" sz="2400" dirty="0" smtClean="0">
                <a:latin typeface="Times New Roman" pitchFamily="18" charset="0"/>
                <a:cs typeface="Times New Roman" pitchFamily="18" charset="0"/>
              </a:rPr>
              <a:t>concentrations of free radicals in organs</a:t>
            </a:r>
            <a:endParaRPr sz="2400" dirty="0">
              <a:solidFill>
                <a:srgbClr val="000000"/>
              </a:solidFill>
              <a:latin typeface="Times New Roman" pitchFamily="18" charset="0"/>
              <a:cs typeface="Times New Roman" pitchFamily="18" charset="0"/>
            </a:endParaRPr>
          </a:p>
          <a:p>
            <a:pPr>
              <a:lnSpc>
                <a:spcPts val="2505"/>
              </a:lnSpc>
              <a:spcBef>
                <a:spcPts val="698"/>
              </a:spcBef>
            </a:pPr>
            <a:r>
              <a:rPr lang="sr-Latn-RS" sz="2400" dirty="0" smtClean="0">
                <a:solidFill>
                  <a:srgbClr val="000000"/>
                </a:solidFill>
                <a:latin typeface="Arial"/>
                <a:cs typeface="Arial"/>
              </a:rPr>
              <a:t> </a:t>
            </a:r>
            <a:r>
              <a:rPr sz="2400" smtClean="0">
                <a:solidFill>
                  <a:srgbClr val="000000"/>
                </a:solidFill>
                <a:latin typeface="Arial"/>
                <a:cs typeface="Arial"/>
              </a:rPr>
              <a:t>•</a:t>
            </a:r>
            <a:r>
              <a:rPr sz="2400" spc="1261" smtClean="0">
                <a:solidFill>
                  <a:srgbClr val="000000"/>
                </a:solidFill>
                <a:latin typeface="Times New Roman"/>
                <a:cs typeface="Times New Roman"/>
              </a:rPr>
              <a:t> </a:t>
            </a:r>
            <a:r>
              <a:rPr lang="en-US" sz="2400" dirty="0" smtClean="0">
                <a:latin typeface="Times New Roman" pitchFamily="18" charset="0"/>
                <a:cs typeface="Times New Roman" pitchFamily="18" charset="0"/>
              </a:rPr>
              <a:t>a shift in the </a:t>
            </a:r>
            <a:r>
              <a:rPr lang="en-US" sz="2400" dirty="0" err="1" smtClean="0">
                <a:latin typeface="Times New Roman" pitchFamily="18" charset="0"/>
                <a:cs typeface="Times New Roman" pitchFamily="18" charset="0"/>
              </a:rPr>
              <a:t>redox</a:t>
            </a:r>
            <a:r>
              <a:rPr lang="en-US" sz="2400" dirty="0" smtClean="0">
                <a:latin typeface="Times New Roman" pitchFamily="18" charset="0"/>
                <a:cs typeface="Times New Roman" pitchFamily="18" charset="0"/>
              </a:rPr>
              <a:t> status of the cell</a:t>
            </a:r>
            <a:endParaRPr lang="sr-Latn-RS" sz="2400" dirty="0" smtClean="0">
              <a:latin typeface="Times New Roman" pitchFamily="18" charset="0"/>
              <a:cs typeface="Times New Roman" pitchFamily="18" charset="0"/>
            </a:endParaRPr>
          </a:p>
          <a:p>
            <a:pPr>
              <a:lnSpc>
                <a:spcPts val="2505"/>
              </a:lnSpc>
              <a:spcBef>
                <a:spcPts val="698"/>
              </a:spcBef>
            </a:pPr>
            <a:endParaRPr lang="sr-Latn-RS" sz="2400" spc="-18" dirty="0" smtClean="0">
              <a:solidFill>
                <a:srgbClr val="000000"/>
              </a:solidFill>
              <a:latin typeface="Times New Roman" pitchFamily="18" charset="0"/>
              <a:cs typeface="Times New Roman" pitchFamily="18" charset="0"/>
            </a:endParaRPr>
          </a:p>
          <a:p>
            <a:pPr>
              <a:lnSpc>
                <a:spcPts val="2505"/>
              </a:lnSpc>
              <a:spcBef>
                <a:spcPts val="698"/>
              </a:spcBef>
            </a:pPr>
            <a:endParaRPr lang="sr-Latn-RS" sz="2400" spc="-18" dirty="0" smtClean="0">
              <a:solidFill>
                <a:srgbClr val="000000"/>
              </a:solidFill>
              <a:latin typeface="Times New Roman" pitchFamily="18" charset="0"/>
              <a:cs typeface="Times New Roman" pitchFamily="18" charset="0"/>
            </a:endParaRPr>
          </a:p>
          <a:p>
            <a:pPr>
              <a:lnSpc>
                <a:spcPts val="2505"/>
              </a:lnSpc>
              <a:spcBef>
                <a:spcPts val="698"/>
              </a:spcBef>
            </a:pPr>
            <a:r>
              <a:rPr lang="sr-Latn-RS" sz="2400" spc="-18" dirty="0" smtClean="0">
                <a:solidFill>
                  <a:srgbClr val="000000"/>
                </a:solidFill>
                <a:latin typeface="Times New Roman" pitchFamily="18" charset="0"/>
                <a:cs typeface="Times New Roman" pitchFamily="18" charset="0"/>
              </a:rPr>
              <a:t>  </a:t>
            </a:r>
            <a:endParaRPr sz="2400" spc="-18" dirty="0">
              <a:solidFill>
                <a:srgbClr val="000000"/>
              </a:solidFill>
              <a:latin typeface="Times New Roman" pitchFamily="18" charset="0"/>
              <a:cs typeface="Times New Roman" pitchFamily="18" charset="0"/>
            </a:endParaRPr>
          </a:p>
        </p:txBody>
      </p:sp>
      <p:sp>
        <p:nvSpPr>
          <p:cNvPr id="6" name="object 6"/>
          <p:cNvSpPr txBox="1"/>
          <p:nvPr/>
        </p:nvSpPr>
        <p:spPr>
          <a:xfrm>
            <a:off x="533400" y="4267200"/>
            <a:ext cx="5186693" cy="320601"/>
          </a:xfrm>
          <a:prstGeom prst="rect">
            <a:avLst/>
          </a:prstGeom>
        </p:spPr>
        <p:txBody>
          <a:bodyPr vert="horz" wrap="square" lIns="0" tIns="0" rIns="0" bIns="0" rtlCol="0">
            <a:spAutoFit/>
          </a:bodyPr>
          <a:lstStyle/>
          <a:p>
            <a:pPr>
              <a:lnSpc>
                <a:spcPts val="2503"/>
              </a:lnSpc>
            </a:pPr>
            <a:r>
              <a:rPr sz="2400">
                <a:solidFill>
                  <a:srgbClr val="000000"/>
                </a:solidFill>
                <a:latin typeface="Arial"/>
                <a:cs typeface="Arial"/>
              </a:rPr>
              <a:t>•</a:t>
            </a:r>
            <a:r>
              <a:rPr sz="2400" spc="1261">
                <a:solidFill>
                  <a:srgbClr val="000000"/>
                </a:solidFill>
                <a:latin typeface="Times New Roman"/>
                <a:cs typeface="Times New Roman"/>
              </a:rPr>
              <a:t> </a:t>
            </a:r>
            <a:r>
              <a:rPr sz="2400" smtClean="0">
                <a:solidFill>
                  <a:srgbClr val="000000"/>
                </a:solidFill>
                <a:latin typeface="BIIBQK+TimesNewRoman"/>
                <a:cs typeface="BIIBQK+TimesNewRoman"/>
              </a:rPr>
              <a:t>↑</a:t>
            </a:r>
            <a:r>
              <a:rPr lang="en-US" sz="2400" dirty="0" smtClean="0"/>
              <a:t> </a:t>
            </a:r>
            <a:r>
              <a:rPr lang="en-US" sz="2400" dirty="0" smtClean="0">
                <a:latin typeface="Times New Roman" pitchFamily="18" charset="0"/>
                <a:cs typeface="Times New Roman" pitchFamily="18" charset="0"/>
              </a:rPr>
              <a:t>oxidative tissue damage</a:t>
            </a:r>
            <a:r>
              <a:rPr lang="sr-Latn-RS" sz="2400" dirty="0" smtClean="0">
                <a:solidFill>
                  <a:srgbClr val="000000"/>
                </a:solidFill>
                <a:latin typeface="Times New Roman" pitchFamily="18" charset="0"/>
                <a:cs typeface="Times New Roman" pitchFamily="18" charset="0"/>
              </a:rPr>
              <a:t> </a:t>
            </a:r>
            <a:r>
              <a:rPr sz="2400" smtClean="0">
                <a:solidFill>
                  <a:srgbClr val="000000"/>
                </a:solidFill>
                <a:latin typeface="Times New Roman" pitchFamily="18" charset="0"/>
                <a:cs typeface="Times New Roman" pitchFamily="18" charset="0"/>
              </a:rPr>
              <a:t> </a:t>
            </a:r>
            <a:endParaRPr sz="2400" dirty="0">
              <a:solidFill>
                <a:srgbClr val="000000"/>
              </a:solidFill>
              <a:latin typeface="Times New Roman" pitchFamily="18" charset="0"/>
              <a:cs typeface="Times New Roman" pitchFamily="18" charset="0"/>
            </a:endParaRPr>
          </a:p>
        </p:txBody>
      </p:sp>
      <p:sp>
        <p:nvSpPr>
          <p:cNvPr id="7" name="object 7"/>
          <p:cNvSpPr txBox="1"/>
          <p:nvPr/>
        </p:nvSpPr>
        <p:spPr>
          <a:xfrm>
            <a:off x="457200" y="4648200"/>
            <a:ext cx="8391339" cy="1141338"/>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a:p>
            <a:pPr marL="3" marR="0">
              <a:lnSpc>
                <a:spcPts val="2503"/>
              </a:lnSpc>
              <a:spcBef>
                <a:spcPts val="651"/>
              </a:spcBef>
              <a:spcAft>
                <a:spcPts val="0"/>
              </a:spcAft>
            </a:pPr>
            <a:r>
              <a:rPr sz="2400" smtClean="0">
                <a:solidFill>
                  <a:srgbClr val="000000"/>
                </a:solidFill>
                <a:latin typeface="Arial"/>
                <a:cs typeface="Arial"/>
              </a:rPr>
              <a:t>•</a:t>
            </a:r>
            <a:r>
              <a:rPr lang="en-US" sz="2400" dirty="0" smtClean="0">
                <a:latin typeface="Times New Roman" pitchFamily="18" charset="0"/>
                <a:cs typeface="Times New Roman" pitchFamily="18" charset="0"/>
              </a:rPr>
              <a:t>↓ function of the system for removing damaged proteins</a:t>
            </a:r>
            <a:endParaRPr lang="sr-Latn-RS" sz="2400" dirty="0" smtClean="0">
              <a:latin typeface="Times New Roman" pitchFamily="18" charset="0"/>
              <a:cs typeface="Times New Roman" pitchFamily="18" charset="0"/>
            </a:endParaRPr>
          </a:p>
          <a:p>
            <a:pPr marL="3" marR="0">
              <a:lnSpc>
                <a:spcPts val="2503"/>
              </a:lnSpc>
              <a:spcBef>
                <a:spcPts val="651"/>
              </a:spcBef>
              <a:spcAft>
                <a:spcPts val="0"/>
              </a:spcAft>
            </a:pPr>
            <a:r>
              <a:rPr lang="en-US" sz="2400" dirty="0" smtClean="0">
                <a:latin typeface="Times New Roman" pitchFamily="18" charset="0"/>
                <a:cs typeface="Times New Roman" pitchFamily="18" charset="0"/>
              </a:rPr>
              <a:t>• ↓ stress tolerance</a:t>
            </a:r>
            <a:endParaRPr sz="2400" spc="11" dirty="0">
              <a:solidFill>
                <a:srgbClr val="000000"/>
              </a:solidFill>
              <a:latin typeface="Times New Roman" pitchFamily="18" charset="0"/>
              <a:cs typeface="Times New Roman" pitchFamily="18" charset="0"/>
            </a:endParaRPr>
          </a:p>
        </p:txBody>
      </p:sp>
    </p:spTree>
  </p:cSld>
  <p:clrMapOvr>
    <a:masterClrMapping/>
  </p:clrMapOvr>
  <p:transition advTm="25241"/>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83970" y="614446"/>
            <a:ext cx="7549656" cy="525785"/>
          </a:xfrm>
          <a:prstGeom prst="rect">
            <a:avLst/>
          </a:prstGeom>
        </p:spPr>
        <p:txBody>
          <a:bodyPr vert="horz" wrap="square" lIns="0" tIns="0" rIns="0" bIns="0" rtlCol="0">
            <a:spAutoFit/>
          </a:bodyPr>
          <a:lstStyle/>
          <a:p>
            <a:pPr>
              <a:lnSpc>
                <a:spcPts val="4147"/>
              </a:lnSpc>
            </a:pPr>
            <a:r>
              <a:rPr lang="sr-Latn-RS" sz="4000" b="1" spc="-33" dirty="0" smtClean="0">
                <a:solidFill>
                  <a:srgbClr val="CC0000"/>
                </a:solidFill>
                <a:latin typeface="NIKMHC+TimesNewRoman,Bold"/>
                <a:cs typeface="Times New Roman" pitchFamily="18" charset="0"/>
              </a:rPr>
              <a:t>       </a:t>
            </a:r>
            <a:r>
              <a:rPr lang="en-US" sz="4000" b="1" dirty="0" smtClean="0">
                <a:solidFill>
                  <a:srgbClr val="C00000"/>
                </a:solidFill>
                <a:latin typeface="Times New Roman" pitchFamily="18" charset="0"/>
                <a:cs typeface="Times New Roman" pitchFamily="18" charset="0"/>
              </a:rPr>
              <a:t> Free radical theory</a:t>
            </a:r>
            <a:r>
              <a:rPr lang="sr-Latn-RS" sz="4000" spc="-33" dirty="0" smtClean="0">
                <a:solidFill>
                  <a:srgbClr val="CC0000"/>
                </a:solidFill>
                <a:latin typeface="NIKMHC+TimesNewRoman,Bold"/>
                <a:cs typeface="NIKMHC+TimesNewRoman,Bold"/>
              </a:rPr>
              <a:t>  </a:t>
            </a:r>
            <a:endParaRPr sz="4000" dirty="0">
              <a:solidFill>
                <a:srgbClr val="CC0000"/>
              </a:solidFill>
              <a:latin typeface="NIKMHC+TimesNewRoman,Bold"/>
              <a:cs typeface="NIKMHC+TimesNewRoman,Bold"/>
            </a:endParaRPr>
          </a:p>
        </p:txBody>
      </p:sp>
      <p:sp>
        <p:nvSpPr>
          <p:cNvPr id="4" name="object 4"/>
          <p:cNvSpPr txBox="1"/>
          <p:nvPr/>
        </p:nvSpPr>
        <p:spPr>
          <a:xfrm>
            <a:off x="549271" y="1609805"/>
            <a:ext cx="9149446" cy="1723549"/>
          </a:xfrm>
          <a:prstGeom prst="rect">
            <a:avLst/>
          </a:prstGeom>
        </p:spPr>
        <p:txBody>
          <a:bodyPr vert="horz" wrap="square" lIns="0" tIns="0" rIns="0" bIns="0" rtlCol="0">
            <a:spAutoFit/>
          </a:bodyPr>
          <a:lstStyle/>
          <a:p>
            <a:r>
              <a:rPr sz="2800" smtClean="0">
                <a:solidFill>
                  <a:srgbClr val="000000"/>
                </a:solidFill>
                <a:latin typeface="Arial"/>
                <a:cs typeface="Arial"/>
              </a:rPr>
              <a:t>•</a:t>
            </a:r>
            <a:r>
              <a:rPr lang="en-US" sz="2800" dirty="0" smtClean="0">
                <a:latin typeface="Times New Roman" pitchFamily="18" charset="0"/>
                <a:cs typeface="Times New Roman" pitchFamily="18" charset="0"/>
              </a:rPr>
              <a:t>Damage to cellular macromolecules by the action of free radicals</a:t>
            </a:r>
            <a:r>
              <a:rPr lang="sr-Latn-RS"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r>
              <a:rPr lang="en-US" sz="2800" dirty="0" smtClean="0"/>
              <a:t/>
            </a:r>
            <a:br>
              <a:rPr lang="en-US" sz="2800" dirty="0" smtClean="0"/>
            </a:br>
            <a:r>
              <a:rPr lang="sr-Latn-RS" sz="2800" spc="-15" dirty="0" smtClean="0">
                <a:solidFill>
                  <a:srgbClr val="000000"/>
                </a:solidFill>
                <a:latin typeface="NIKMHC+TimesNewRoman,Bold"/>
                <a:cs typeface="NIKMHC+TimesNewRoman,Bold"/>
              </a:rPr>
              <a:t>  </a:t>
            </a:r>
            <a:r>
              <a:rPr sz="2800" spc="105" smtClean="0">
                <a:solidFill>
                  <a:srgbClr val="000000"/>
                </a:solidFill>
                <a:latin typeface="NIKMHC+TimesNewRoman,Bold"/>
                <a:cs typeface="NIKMHC+TimesNewRoman,Bold"/>
              </a:rPr>
              <a:t> </a:t>
            </a:r>
            <a:endParaRPr sz="2800" spc="-33" dirty="0">
              <a:solidFill>
                <a:srgbClr val="000000"/>
              </a:solidFill>
              <a:latin typeface="BIIBQK+TimesNewRoman"/>
              <a:cs typeface="BIIBQK+TimesNewRoman"/>
            </a:endParaRPr>
          </a:p>
        </p:txBody>
      </p:sp>
      <p:sp>
        <p:nvSpPr>
          <p:cNvPr id="6" name="object 6"/>
          <p:cNvSpPr txBox="1"/>
          <p:nvPr/>
        </p:nvSpPr>
        <p:spPr>
          <a:xfrm>
            <a:off x="549287" y="2811746"/>
            <a:ext cx="2241386" cy="371897"/>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b="1" dirty="0" smtClean="0">
                <a:latin typeface="Times New Roman" pitchFamily="18" charset="0"/>
                <a:cs typeface="Times New Roman" pitchFamily="18" charset="0"/>
              </a:rPr>
              <a:t>Lipids: </a:t>
            </a:r>
            <a:endParaRPr sz="2800" b="1" spc="-21" dirty="0">
              <a:solidFill>
                <a:srgbClr val="000000"/>
              </a:solidFill>
              <a:latin typeface="Times New Roman" pitchFamily="18" charset="0"/>
              <a:cs typeface="Times New Roman" pitchFamily="18" charset="0"/>
            </a:endParaRPr>
          </a:p>
        </p:txBody>
      </p:sp>
      <p:sp>
        <p:nvSpPr>
          <p:cNvPr id="7" name="object 7"/>
          <p:cNvSpPr txBox="1"/>
          <p:nvPr/>
        </p:nvSpPr>
        <p:spPr>
          <a:xfrm>
            <a:off x="549291" y="3231608"/>
            <a:ext cx="8213709" cy="5911875"/>
          </a:xfrm>
          <a:prstGeom prst="rect">
            <a:avLst/>
          </a:prstGeom>
        </p:spPr>
        <p:txBody>
          <a:bodyPr vert="horz" wrap="square" lIns="0" tIns="0" rIns="0" bIns="0" rtlCol="0">
            <a:spAutoFit/>
          </a:bodyPr>
          <a:lstStyle/>
          <a:p>
            <a:pPr>
              <a:lnSpc>
                <a:spcPts val="2894"/>
              </a:lnSpc>
            </a:pPr>
            <a:r>
              <a:rPr sz="2800" smtClean="0">
                <a:solidFill>
                  <a:srgbClr val="000000"/>
                </a:solidFill>
                <a:latin typeface="MBFIKR+Times-Roman"/>
                <a:cs typeface="MBFIKR+Times-Roman"/>
              </a:rPr>
              <a:t>-</a:t>
            </a:r>
            <a:r>
              <a:rPr lang="en-US" sz="2800" dirty="0" smtClean="0">
                <a:latin typeface="Times New Roman" pitchFamily="18" charset="0"/>
                <a:cs typeface="Times New Roman" pitchFamily="18" charset="0"/>
              </a:rPr>
              <a:t>Lipid </a:t>
            </a:r>
            <a:r>
              <a:rPr lang="en-US" sz="2800" dirty="0" err="1" smtClean="0">
                <a:latin typeface="Times New Roman" pitchFamily="18" charset="0"/>
                <a:cs typeface="Times New Roman" pitchFamily="18" charset="0"/>
              </a:rPr>
              <a:t>peroxidation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malondialdehyde</a:t>
            </a:r>
            <a:r>
              <a:rPr lang="en-US" sz="2800" dirty="0" smtClean="0">
                <a:latin typeface="Times New Roman" pitchFamily="18" charset="0"/>
                <a:cs typeface="Times New Roman" pitchFamily="18" charset="0"/>
              </a:rPr>
              <a:t>, 4- hydroxy-2-nonenol, F2-isoprostanes)</a:t>
            </a:r>
            <a:endParaRPr sz="2800" dirty="0">
              <a:solidFill>
                <a:srgbClr val="000000"/>
              </a:solidFill>
              <a:latin typeface="Times New Roman" pitchFamily="18" charset="0"/>
              <a:cs typeface="Times New Roman" pitchFamily="18" charset="0"/>
            </a:endParaRPr>
          </a:p>
          <a:p>
            <a:pPr>
              <a:lnSpc>
                <a:spcPts val="2896"/>
              </a:lnSpc>
              <a:spcBef>
                <a:spcPts val="481"/>
              </a:spcBef>
            </a:pPr>
            <a:r>
              <a:rPr sz="2800" smtClean="0">
                <a:solidFill>
                  <a:srgbClr val="000000"/>
                </a:solidFill>
                <a:latin typeface="Arial"/>
                <a:cs typeface="Arial"/>
              </a:rPr>
              <a:t>•</a:t>
            </a:r>
            <a:r>
              <a:rPr sz="2800" spc="1022" smtClean="0">
                <a:solidFill>
                  <a:srgbClr val="000000"/>
                </a:solidFill>
                <a:latin typeface="Times New Roman"/>
                <a:cs typeface="Times New Roman"/>
              </a:rPr>
              <a:t> </a:t>
            </a:r>
            <a:r>
              <a:rPr lang="en-US" sz="2800" b="1" dirty="0" smtClean="0">
                <a:latin typeface="Times New Roman" pitchFamily="18" charset="0"/>
                <a:cs typeface="Times New Roman" pitchFamily="18" charset="0"/>
              </a:rPr>
              <a:t>Nucleic acids: </a:t>
            </a:r>
            <a:endParaRPr lang="sr-Latn-RS" sz="2800" b="1" dirty="0" smtClean="0">
              <a:latin typeface="Times New Roman" pitchFamily="18" charset="0"/>
              <a:cs typeface="Times New Roman" pitchFamily="18" charset="0"/>
            </a:endParaRPr>
          </a:p>
          <a:p>
            <a:pPr>
              <a:lnSpc>
                <a:spcPts val="2896"/>
              </a:lnSpc>
              <a:spcBef>
                <a:spcPts val="481"/>
              </a:spcBef>
            </a:pPr>
            <a:r>
              <a:rPr lang="en-US" sz="2800" dirty="0" smtClean="0">
                <a:latin typeface="Times New Roman" pitchFamily="18" charset="0"/>
                <a:cs typeface="Times New Roman" pitchFamily="18" charset="0"/>
              </a:rPr>
              <a:t>- Nuclear and mitochondrial mutations and deletions DNA</a:t>
            </a:r>
            <a:endParaRPr sz="2800" spc="-34" smtClean="0">
              <a:solidFill>
                <a:srgbClr val="000000"/>
              </a:solidFill>
              <a:latin typeface="Times New Roman" pitchFamily="18" charset="0"/>
              <a:cs typeface="Times New Roman" pitchFamily="18" charset="0"/>
            </a:endParaRPr>
          </a:p>
          <a:p>
            <a:pPr marL="3" marR="0">
              <a:lnSpc>
                <a:spcPts val="2894"/>
              </a:lnSpc>
              <a:spcBef>
                <a:spcPts val="485"/>
              </a:spcBef>
              <a:spcAft>
                <a:spcPts val="0"/>
              </a:spcAft>
            </a:pPr>
            <a:r>
              <a:rPr sz="2800" smtClean="0">
                <a:solidFill>
                  <a:srgbClr val="000000"/>
                </a:solidFill>
                <a:latin typeface="Arial"/>
                <a:cs typeface="Arial"/>
              </a:rPr>
              <a:t>•</a:t>
            </a:r>
            <a:r>
              <a:rPr lang="en-US" sz="2800" dirty="0" smtClean="0"/>
              <a:t> </a:t>
            </a:r>
            <a:r>
              <a:rPr lang="en-US" sz="2800" b="1" dirty="0" smtClean="0">
                <a:latin typeface="Times New Roman" pitchFamily="18" charset="0"/>
                <a:cs typeface="Times New Roman" pitchFamily="18" charset="0"/>
              </a:rPr>
              <a:t>Proteins:</a:t>
            </a:r>
            <a:endParaRPr lang="sr-Latn-RS" sz="2800" b="1" spc="-17" dirty="0" smtClean="0">
              <a:solidFill>
                <a:srgbClr val="000000"/>
              </a:solidFill>
              <a:latin typeface="Times New Roman" pitchFamily="18" charset="0"/>
              <a:cs typeface="Times New Roman" pitchFamily="18" charset="0"/>
            </a:endParaRPr>
          </a:p>
          <a:p>
            <a:pPr marL="3" marR="0">
              <a:lnSpc>
                <a:spcPts val="2894"/>
              </a:lnSpc>
              <a:spcBef>
                <a:spcPts val="485"/>
              </a:spcBef>
              <a:spcAft>
                <a:spcPts val="0"/>
              </a:spcAft>
            </a:pPr>
            <a:endParaRPr lang="sr-Latn-RS" sz="2800" spc="-17" dirty="0" smtClean="0">
              <a:solidFill>
                <a:srgbClr val="000000"/>
              </a:solidFill>
              <a:latin typeface="NIKMHC+TimesNewRoman,Bold"/>
              <a:cs typeface="NIKMHC+TimesNewRoman,Bold"/>
            </a:endParaRPr>
          </a:p>
          <a:p>
            <a:pPr marL="3" marR="0">
              <a:lnSpc>
                <a:spcPts val="2894"/>
              </a:lnSpc>
              <a:spcBef>
                <a:spcPts val="485"/>
              </a:spcBef>
              <a:spcAft>
                <a:spcPts val="0"/>
              </a:spcAft>
            </a:pPr>
            <a:endParaRPr lang="sr-Latn-RS" sz="2800" spc="-17" dirty="0" smtClean="0">
              <a:solidFill>
                <a:srgbClr val="000000"/>
              </a:solidFill>
              <a:latin typeface="NIKMHC+TimesNewRoman,Bold"/>
              <a:cs typeface="NIKMHC+TimesNewRoman,Bold"/>
            </a:endParaRPr>
          </a:p>
          <a:p>
            <a:pPr marL="3" marR="0">
              <a:lnSpc>
                <a:spcPts val="2894"/>
              </a:lnSpc>
              <a:spcBef>
                <a:spcPts val="485"/>
              </a:spcBef>
              <a:spcAft>
                <a:spcPts val="0"/>
              </a:spcAft>
            </a:pPr>
            <a:endParaRPr lang="sr-Latn-RS" sz="2800" spc="-17" dirty="0" smtClean="0">
              <a:solidFill>
                <a:srgbClr val="000000"/>
              </a:solidFill>
              <a:latin typeface="NIKMHC+TimesNewRoman,Bold"/>
              <a:cs typeface="NIKMHC+TimesNewRoman,Bold"/>
            </a:endParaRPr>
          </a:p>
          <a:p>
            <a:pPr marL="3" marR="0">
              <a:lnSpc>
                <a:spcPts val="2894"/>
              </a:lnSpc>
              <a:spcBef>
                <a:spcPts val="485"/>
              </a:spcBef>
              <a:spcAft>
                <a:spcPts val="0"/>
              </a:spcAft>
            </a:pPr>
            <a:endParaRPr lang="sr-Latn-RS" sz="2800" spc="-17" dirty="0" smtClean="0">
              <a:solidFill>
                <a:srgbClr val="000000"/>
              </a:solidFill>
              <a:latin typeface="NIKMHC+TimesNewRoman,Bold"/>
              <a:cs typeface="NIKMHC+TimesNewRoman,Bold"/>
            </a:endParaRPr>
          </a:p>
          <a:p>
            <a:pPr marL="3" marR="0">
              <a:lnSpc>
                <a:spcPts val="2894"/>
              </a:lnSpc>
              <a:spcBef>
                <a:spcPts val="485"/>
              </a:spcBef>
              <a:spcAft>
                <a:spcPts val="0"/>
              </a:spcAft>
            </a:pPr>
            <a:endParaRPr lang="sr-Latn-RS" sz="2800" spc="-17" dirty="0" smtClean="0">
              <a:solidFill>
                <a:srgbClr val="000000"/>
              </a:solidFill>
              <a:latin typeface="NIKMHC+TimesNewRoman,Bold"/>
              <a:cs typeface="NIKMHC+TimesNewRoman,Bold"/>
            </a:endParaRPr>
          </a:p>
          <a:p>
            <a:pPr marL="3" marR="0">
              <a:lnSpc>
                <a:spcPts val="2894"/>
              </a:lnSpc>
              <a:spcBef>
                <a:spcPts val="485"/>
              </a:spcBef>
              <a:spcAft>
                <a:spcPts val="0"/>
              </a:spcAft>
            </a:pPr>
            <a:endParaRPr lang="sr-Latn-RS" sz="2800" spc="-17" dirty="0" smtClean="0">
              <a:solidFill>
                <a:srgbClr val="000000"/>
              </a:solidFill>
              <a:latin typeface="NIKMHC+TimesNewRoman,Bold"/>
              <a:cs typeface="NIKMHC+TimesNewRoman,Bold"/>
            </a:endParaRPr>
          </a:p>
          <a:p>
            <a:pPr marL="3" marR="0">
              <a:lnSpc>
                <a:spcPts val="2894"/>
              </a:lnSpc>
              <a:spcBef>
                <a:spcPts val="485"/>
              </a:spcBef>
              <a:spcAft>
                <a:spcPts val="0"/>
              </a:spcAft>
            </a:pPr>
            <a:endParaRPr lang="sr-Latn-RS" sz="2800" spc="-17" dirty="0" smtClean="0">
              <a:solidFill>
                <a:srgbClr val="000000"/>
              </a:solidFill>
              <a:latin typeface="NIKMHC+TimesNewRoman,Bold"/>
              <a:cs typeface="NIKMHC+TimesNewRoman,Bold"/>
            </a:endParaRPr>
          </a:p>
          <a:p>
            <a:pPr marL="3" marR="0">
              <a:lnSpc>
                <a:spcPts val="2894"/>
              </a:lnSpc>
              <a:spcBef>
                <a:spcPts val="485"/>
              </a:spcBef>
              <a:spcAft>
                <a:spcPts val="0"/>
              </a:spcAft>
            </a:pPr>
            <a:endParaRPr sz="2800" spc="-17" dirty="0">
              <a:solidFill>
                <a:srgbClr val="000000"/>
              </a:solidFill>
              <a:latin typeface="NIKMHC+TimesNewRoman,Bold"/>
              <a:cs typeface="NIKMHC+TimesNewRoman,Bold"/>
            </a:endParaRPr>
          </a:p>
        </p:txBody>
      </p:sp>
      <p:sp>
        <p:nvSpPr>
          <p:cNvPr id="8" name="object 8"/>
          <p:cNvSpPr txBox="1"/>
          <p:nvPr/>
        </p:nvSpPr>
        <p:spPr>
          <a:xfrm>
            <a:off x="304800" y="5565338"/>
            <a:ext cx="8669442" cy="1723549"/>
          </a:xfrm>
          <a:prstGeom prst="rect">
            <a:avLst/>
          </a:prstGeom>
        </p:spPr>
        <p:txBody>
          <a:bodyPr vert="horz" wrap="square" lIns="0" tIns="0" rIns="0" bIns="0" rtlCol="0">
            <a:spAutoFit/>
          </a:bodyPr>
          <a:lstStyle/>
          <a:p>
            <a:r>
              <a:rPr sz="2800">
                <a:solidFill>
                  <a:srgbClr val="000000"/>
                </a:solidFill>
                <a:latin typeface="MBFIKR+Times-Roman"/>
                <a:cs typeface="MBFIKR+Times-Roman"/>
              </a:rPr>
              <a:t>-</a:t>
            </a:r>
            <a:r>
              <a:rPr sz="2800" spc="1069">
                <a:solidFill>
                  <a:srgbClr val="000000"/>
                </a:solidFill>
                <a:latin typeface="MBFIKR+Times-Roman"/>
                <a:cs typeface="MBFIKR+Times-Roman"/>
              </a:rPr>
              <a:t> </a:t>
            </a:r>
            <a:r>
              <a:rPr lang="en-US" sz="2800" dirty="0" smtClean="0"/>
              <a:t> </a:t>
            </a:r>
            <a:r>
              <a:rPr lang="en-US" sz="2800" dirty="0" smtClean="0">
                <a:latin typeface="Times New Roman" pitchFamily="18" charset="0"/>
                <a:cs typeface="Times New Roman" pitchFamily="18" charset="0"/>
              </a:rPr>
              <a:t>Changes in the secondary and tertiary structure of proteins</a:t>
            </a:r>
            <a:r>
              <a:rPr lang="sr-Latn-RS"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r>
              <a:rPr lang="en-US" sz="2800" dirty="0" smtClean="0"/>
              <a:t/>
            </a:r>
            <a:br>
              <a:rPr lang="en-US" sz="2800" dirty="0" smtClean="0"/>
            </a:br>
            <a:endParaRPr sz="2800" spc="-54" dirty="0">
              <a:solidFill>
                <a:srgbClr val="000000"/>
              </a:solidFill>
              <a:latin typeface="BIIBQK+TimesNewRoman"/>
              <a:cs typeface="BIIBQK+TimesNewRoman"/>
            </a:endParaRPr>
          </a:p>
        </p:txBody>
      </p:sp>
      <p:sp>
        <p:nvSpPr>
          <p:cNvPr id="12" name="object 9"/>
          <p:cNvSpPr txBox="1"/>
          <p:nvPr/>
        </p:nvSpPr>
        <p:spPr>
          <a:xfrm>
            <a:off x="892521" y="5969036"/>
            <a:ext cx="19197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3" name="object 9"/>
          <p:cNvSpPr txBox="1"/>
          <p:nvPr/>
        </p:nvSpPr>
        <p:spPr>
          <a:xfrm>
            <a:off x="1044921" y="6121436"/>
            <a:ext cx="19197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Tree>
  </p:cSld>
  <p:clrMapOvr>
    <a:masterClrMapping/>
  </p:clrMapOvr>
  <p:transition advTm="43639"/>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980444" y="352725"/>
            <a:ext cx="8284644" cy="487313"/>
          </a:xfrm>
          <a:prstGeom prst="rect">
            <a:avLst/>
          </a:prstGeom>
        </p:spPr>
        <p:txBody>
          <a:bodyPr vert="horz" wrap="square" lIns="0" tIns="0" rIns="0" bIns="0" rtlCol="0">
            <a:spAutoFit/>
          </a:bodyPr>
          <a:lstStyle/>
          <a:p>
            <a:pPr>
              <a:lnSpc>
                <a:spcPts val="3756"/>
              </a:lnSpc>
            </a:pPr>
            <a:r>
              <a:rPr lang="sr-Latn-RS" sz="3600" spc="-15" dirty="0" smtClean="0">
                <a:solidFill>
                  <a:srgbClr val="CC0000"/>
                </a:solidFill>
                <a:latin typeface="NIKMHC+TimesNewRoman,Bold"/>
              </a:rPr>
              <a:t>     </a:t>
            </a:r>
            <a:r>
              <a:rPr lang="en-US" sz="3600" b="1" dirty="0" smtClean="0">
                <a:solidFill>
                  <a:srgbClr val="C00000"/>
                </a:solidFill>
                <a:latin typeface="Times New Roman" pitchFamily="18" charset="0"/>
                <a:cs typeface="Times New Roman" pitchFamily="18" charset="0"/>
              </a:rPr>
              <a:t>Mitochondrial theory of aging</a:t>
            </a:r>
            <a:endParaRPr sz="3600" b="1" dirty="0">
              <a:solidFill>
                <a:srgbClr val="C00000"/>
              </a:solidFill>
              <a:latin typeface="Times New Roman" pitchFamily="18" charset="0"/>
              <a:cs typeface="Times New Roman" pitchFamily="18" charset="0"/>
            </a:endParaRPr>
          </a:p>
        </p:txBody>
      </p:sp>
      <p:sp>
        <p:nvSpPr>
          <p:cNvPr id="4" name="object 4"/>
          <p:cNvSpPr txBox="1"/>
          <p:nvPr/>
        </p:nvSpPr>
        <p:spPr>
          <a:xfrm>
            <a:off x="549271" y="1199595"/>
            <a:ext cx="4244828" cy="371897"/>
          </a:xfrm>
          <a:prstGeom prst="rect">
            <a:avLst/>
          </a:prstGeom>
        </p:spPr>
        <p:txBody>
          <a:bodyPr vert="horz" wrap="square" lIns="0" tIns="0" rIns="0" bIns="0" rtlCol="0">
            <a:spAutoFit/>
          </a:bodyPr>
          <a:lstStyle/>
          <a:p>
            <a:pPr marL="0" marR="0">
              <a:lnSpc>
                <a:spcPts val="2896"/>
              </a:lnSpc>
              <a:spcBef>
                <a:spcPts val="0"/>
              </a:spcBef>
              <a:spcAft>
                <a:spcPts val="0"/>
              </a:spcAft>
            </a:pPr>
            <a:r>
              <a:rPr sz="2800" dirty="0">
                <a:solidFill>
                  <a:srgbClr val="000000"/>
                </a:solidFill>
                <a:latin typeface="Arial"/>
                <a:cs typeface="Arial"/>
              </a:rPr>
              <a:t>•</a:t>
            </a:r>
            <a:r>
              <a:rPr sz="2800" spc="1022" dirty="0">
                <a:solidFill>
                  <a:srgbClr val="000000"/>
                </a:solidFill>
                <a:latin typeface="Times New Roman"/>
                <a:cs typeface="Times New Roman"/>
              </a:rPr>
              <a:t> </a:t>
            </a:r>
            <a:r>
              <a:rPr sz="2800" spc="-25" dirty="0">
                <a:solidFill>
                  <a:srgbClr val="000000"/>
                </a:solidFill>
                <a:latin typeface="QLETWW+Times-Bold"/>
                <a:cs typeface="QLETWW+Times-Bold"/>
              </a:rPr>
              <a:t>Harman</a:t>
            </a:r>
            <a:r>
              <a:rPr sz="2800" spc="162" dirty="0">
                <a:solidFill>
                  <a:srgbClr val="000000"/>
                </a:solidFill>
                <a:latin typeface="QLETWW+Times-Bold"/>
                <a:cs typeface="QLETWW+Times-Bold"/>
              </a:rPr>
              <a:t> </a:t>
            </a:r>
            <a:r>
              <a:rPr sz="2800" dirty="0">
                <a:solidFill>
                  <a:srgbClr val="000000"/>
                </a:solidFill>
                <a:latin typeface="QLETWW+Times-Bold"/>
                <a:cs typeface="QLETWW+Times-Bold"/>
              </a:rPr>
              <a:t>D.</a:t>
            </a:r>
            <a:r>
              <a:rPr sz="2800" dirty="0">
                <a:solidFill>
                  <a:srgbClr val="000000"/>
                </a:solidFill>
                <a:latin typeface="BIIBQK+TimesNewRoman"/>
                <a:cs typeface="BIIBQK+TimesNewRoman"/>
              </a:rPr>
              <a:t>,</a:t>
            </a:r>
            <a:r>
              <a:rPr sz="2800" spc="25" dirty="0">
                <a:solidFill>
                  <a:srgbClr val="000000"/>
                </a:solidFill>
                <a:latin typeface="BIIBQK+TimesNewRoman"/>
                <a:cs typeface="BIIBQK+TimesNewRoman"/>
              </a:rPr>
              <a:t> </a:t>
            </a:r>
            <a:r>
              <a:rPr sz="2800" spc="23" dirty="0">
                <a:solidFill>
                  <a:srgbClr val="000000"/>
                </a:solidFill>
                <a:latin typeface="BIIBQK+TimesNewRoman"/>
                <a:cs typeface="BIIBQK+TimesNewRoman"/>
              </a:rPr>
              <a:t>1972</a:t>
            </a:r>
            <a:r>
              <a:rPr sz="2800" spc="23">
                <a:solidFill>
                  <a:srgbClr val="000000"/>
                </a:solidFill>
                <a:latin typeface="BIIBQK+TimesNewRoman"/>
                <a:cs typeface="BIIBQK+TimesNewRoman"/>
              </a:rPr>
              <a:t>.</a:t>
            </a:r>
            <a:r>
              <a:rPr sz="2800" spc="-145">
                <a:solidFill>
                  <a:srgbClr val="000000"/>
                </a:solidFill>
                <a:latin typeface="BIIBQK+TimesNewRoman"/>
                <a:cs typeface="BIIBQK+TimesNewRoman"/>
              </a:rPr>
              <a:t> </a:t>
            </a:r>
            <a:r>
              <a:rPr lang="sr-Latn-RS" sz="2800" spc="-72" dirty="0" smtClean="0">
                <a:solidFill>
                  <a:srgbClr val="000000"/>
                </a:solidFill>
                <a:latin typeface="BIIBQK+TimesNewRoman"/>
                <a:cs typeface="BIIBQK+TimesNewRoman"/>
              </a:rPr>
              <a:t>year</a:t>
            </a:r>
            <a:r>
              <a:rPr sz="2800" spc="-701" smtClean="0">
                <a:solidFill>
                  <a:srgbClr val="000000"/>
                </a:solidFill>
                <a:latin typeface="BIIBQK+TimesNewRoman"/>
                <a:cs typeface="BIIBQK+TimesNewRoman"/>
              </a:rPr>
              <a:t> </a:t>
            </a:r>
            <a:r>
              <a:rPr sz="2800" dirty="0">
                <a:solidFill>
                  <a:srgbClr val="000000"/>
                </a:solidFill>
                <a:latin typeface="BIIBQK+TimesNewRoman"/>
                <a:cs typeface="BIIBQK+TimesNewRoman"/>
              </a:rPr>
              <a:t>.</a:t>
            </a:r>
          </a:p>
        </p:txBody>
      </p:sp>
      <p:sp>
        <p:nvSpPr>
          <p:cNvPr id="5" name="object 5"/>
          <p:cNvSpPr txBox="1"/>
          <p:nvPr/>
        </p:nvSpPr>
        <p:spPr>
          <a:xfrm>
            <a:off x="549267" y="1552918"/>
            <a:ext cx="8594734" cy="2154436"/>
          </a:xfrm>
          <a:prstGeom prst="rect">
            <a:avLst/>
          </a:prstGeom>
        </p:spPr>
        <p:txBody>
          <a:bodyPr vert="horz" wrap="square" lIns="0" tIns="0" rIns="0" bIns="0" rtlCol="0">
            <a:spAutoFit/>
          </a:bodyPr>
          <a:lstStyle/>
          <a:p>
            <a:r>
              <a:rPr sz="2800">
                <a:solidFill>
                  <a:srgbClr val="000000"/>
                </a:solidFill>
                <a:latin typeface="Arial"/>
                <a:cs typeface="Arial"/>
              </a:rPr>
              <a:t>•</a:t>
            </a:r>
            <a:r>
              <a:rPr sz="2800" spc="1022">
                <a:solidFill>
                  <a:srgbClr val="000000"/>
                </a:solidFill>
                <a:latin typeface="Times New Roman"/>
                <a:cs typeface="Times New Roman"/>
              </a:rPr>
              <a:t> </a:t>
            </a:r>
            <a:r>
              <a:rPr lang="en-US" sz="2800" b="1" dirty="0" smtClean="0"/>
              <a:t>Accumu</a:t>
            </a:r>
            <a:r>
              <a:rPr lang="en-US" sz="2800" b="1" dirty="0" smtClean="0">
                <a:latin typeface="Times New Roman" pitchFamily="18" charset="0"/>
                <a:cs typeface="Times New Roman" pitchFamily="18" charset="0"/>
              </a:rPr>
              <a:t>lation</a:t>
            </a:r>
            <a:r>
              <a:rPr lang="en-US" sz="2800" dirty="0" smtClean="0">
                <a:latin typeface="Times New Roman" pitchFamily="18" charset="0"/>
                <a:cs typeface="Times New Roman" pitchFamily="18" charset="0"/>
              </a:rPr>
              <a:t> of mitochondrial DNA mutation</a:t>
            </a:r>
            <a:endParaRPr lang="sr-Latn-R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Mitochondrial DNA mutations </a:t>
            </a:r>
            <a:r>
              <a:rPr lang="en-US" sz="2800" dirty="0" smtClean="0">
                <a:latin typeface="Times New Roman" pitchFamily="18" charset="0"/>
                <a:cs typeface="Times New Roman" pitchFamily="18" charset="0"/>
              </a:rPr>
              <a:t>10-20 times more often rather than nuclear DNA mutations</a:t>
            </a:r>
            <a:r>
              <a:rPr lang="sr-Latn-RS" sz="2800" dirty="0" smtClean="0"/>
              <a:t>.</a:t>
            </a:r>
            <a:endParaRPr lang="en-US" sz="2800" dirty="0" smtClean="0"/>
          </a:p>
          <a:p>
            <a:r>
              <a:rPr lang="en-US" sz="2800" dirty="0" smtClean="0"/>
              <a:t/>
            </a:r>
            <a:br>
              <a:rPr lang="en-US" sz="2800" dirty="0" smtClean="0"/>
            </a:br>
            <a:endParaRPr sz="2800" spc="-25" dirty="0">
              <a:solidFill>
                <a:srgbClr val="000000"/>
              </a:solidFill>
              <a:latin typeface="NIKMHC+TimesNewRoman,Bold"/>
              <a:cs typeface="NIKMHC+TimesNewRoman,Bold"/>
            </a:endParaRPr>
          </a:p>
        </p:txBody>
      </p:sp>
      <p:sp>
        <p:nvSpPr>
          <p:cNvPr id="6" name="object 6"/>
          <p:cNvSpPr txBox="1"/>
          <p:nvPr/>
        </p:nvSpPr>
        <p:spPr>
          <a:xfrm>
            <a:off x="549274" y="3088730"/>
            <a:ext cx="8447661" cy="371897"/>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Absence of protective </a:t>
            </a:r>
            <a:r>
              <a:rPr lang="en-US" sz="2800" dirty="0" err="1" smtClean="0">
                <a:latin typeface="Times New Roman" pitchFamily="18" charset="0"/>
                <a:cs typeface="Times New Roman" pitchFamily="18" charset="0"/>
              </a:rPr>
              <a:t>histone</a:t>
            </a:r>
            <a:r>
              <a:rPr lang="en-US" sz="2800" dirty="0" smtClean="0">
                <a:latin typeface="Times New Roman" pitchFamily="18" charset="0"/>
                <a:cs typeface="Times New Roman" pitchFamily="18" charset="0"/>
              </a:rPr>
              <a:t> protein</a:t>
            </a:r>
            <a:r>
              <a:rPr lang="sr-Latn-RS" sz="2800" dirty="0" smtClean="0">
                <a:latin typeface="Times New Roman" pitchFamily="18" charset="0"/>
                <a:cs typeface="Times New Roman" pitchFamily="18" charset="0"/>
              </a:rPr>
              <a:t>s</a:t>
            </a:r>
            <a:r>
              <a:rPr sz="2800" spc="-23" smtClean="0">
                <a:solidFill>
                  <a:srgbClr val="000000"/>
                </a:solidFill>
                <a:latin typeface="Times New Roman" pitchFamily="18" charset="0"/>
                <a:cs typeface="Times New Roman" pitchFamily="18" charset="0"/>
              </a:rPr>
              <a:t>;</a:t>
            </a:r>
            <a:endParaRPr sz="2800" spc="-23" dirty="0">
              <a:solidFill>
                <a:srgbClr val="000000"/>
              </a:solidFill>
              <a:latin typeface="Times New Roman" pitchFamily="18" charset="0"/>
              <a:cs typeface="Times New Roman" pitchFamily="18" charset="0"/>
            </a:endParaRPr>
          </a:p>
        </p:txBody>
      </p:sp>
      <p:sp>
        <p:nvSpPr>
          <p:cNvPr id="7" name="object 7"/>
          <p:cNvSpPr txBox="1"/>
          <p:nvPr/>
        </p:nvSpPr>
        <p:spPr>
          <a:xfrm>
            <a:off x="457201" y="3505200"/>
            <a:ext cx="7924800" cy="371897"/>
          </a:xfrm>
          <a:prstGeom prst="rect">
            <a:avLst/>
          </a:prstGeom>
        </p:spPr>
        <p:txBody>
          <a:bodyPr vert="horz" wrap="square" lIns="0" tIns="0" rIns="0" bIns="0" rtlCol="0">
            <a:spAutoFit/>
          </a:bodyPr>
          <a:lstStyle/>
          <a:p>
            <a:pPr>
              <a:lnSpc>
                <a:spcPts val="2894"/>
              </a:lnSpc>
            </a:pPr>
            <a:r>
              <a:rPr lang="en-US" sz="2800" b="1" dirty="0" smtClean="0">
                <a:latin typeface="Times New Roman" pitchFamily="18" charset="0"/>
                <a:cs typeface="Times New Roman" pitchFamily="18" charset="0"/>
              </a:rPr>
              <a:t>repair</a:t>
            </a:r>
            <a:r>
              <a:rPr lang="en-US" sz="2800" dirty="0" smtClean="0">
                <a:latin typeface="Times New Roman" pitchFamily="18" charset="0"/>
                <a:cs typeface="Times New Roman" pitchFamily="18" charset="0"/>
              </a:rPr>
              <a:t> more efficient at the level of nuclear DNA</a:t>
            </a:r>
            <a:r>
              <a:rPr lang="sr-Latn-RS" sz="2800" spc="-12" dirty="0" smtClean="0">
                <a:solidFill>
                  <a:srgbClr val="000000"/>
                </a:solidFill>
                <a:latin typeface="Times New Roman" pitchFamily="18" charset="0"/>
                <a:cs typeface="Times New Roman" pitchFamily="18" charset="0"/>
              </a:rPr>
              <a:t> </a:t>
            </a:r>
            <a:endParaRPr sz="2800" spc="-25" dirty="0">
              <a:solidFill>
                <a:srgbClr val="000000"/>
              </a:solidFill>
              <a:latin typeface="Times New Roman" pitchFamily="18" charset="0"/>
              <a:cs typeface="Times New Roman" pitchFamily="18" charset="0"/>
            </a:endParaRPr>
          </a:p>
        </p:txBody>
      </p:sp>
      <p:sp>
        <p:nvSpPr>
          <p:cNvPr id="8" name="object 8"/>
          <p:cNvSpPr txBox="1"/>
          <p:nvPr/>
        </p:nvSpPr>
        <p:spPr>
          <a:xfrm>
            <a:off x="549265" y="4495800"/>
            <a:ext cx="8289935" cy="1115690"/>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en-US" sz="2800" dirty="0" smtClean="0">
                <a:latin typeface="Times New Roman" pitchFamily="18" charset="0"/>
                <a:cs typeface="Times New Roman" pitchFamily="18" charset="0"/>
              </a:rPr>
              <a:t>Electron leakage from the electron transfer chain </a:t>
            </a:r>
            <a:r>
              <a:rPr lang="en-US" sz="2800" dirty="0" err="1" smtClean="0">
                <a:latin typeface="Times New Roman" pitchFamily="18" charset="0"/>
                <a:cs typeface="Times New Roman" pitchFamily="18" charset="0"/>
              </a:rPr>
              <a:t>i</a:t>
            </a:r>
            <a:r>
              <a:rPr lang="en-US" sz="2800" dirty="0" smtClean="0">
                <a:latin typeface="Times New Roman" pitchFamily="18" charset="0"/>
                <a:cs typeface="Times New Roman" pitchFamily="18" charset="0"/>
              </a:rPr>
              <a:t> production of free radicals; damage mitochondrial DNA and loss of function mitochondria with aging</a:t>
            </a:r>
            <a:r>
              <a:rPr lang="sr-Latn-RS" sz="2800" dirty="0" smtClean="0">
                <a:latin typeface="Times New Roman" pitchFamily="18" charset="0"/>
                <a:cs typeface="Times New Roman" pitchFamily="18" charset="0"/>
              </a:rPr>
              <a:t>.</a:t>
            </a:r>
            <a:endParaRPr sz="2800" dirty="0">
              <a:solidFill>
                <a:srgbClr val="000000"/>
              </a:solidFill>
              <a:latin typeface="Times New Roman" pitchFamily="18" charset="0"/>
              <a:cs typeface="Times New Roman" pitchFamily="18" charset="0"/>
            </a:endParaRPr>
          </a:p>
        </p:txBody>
      </p:sp>
    </p:spTree>
  </p:cSld>
  <p:clrMapOvr>
    <a:masterClrMapping/>
  </p:clrMapOvr>
  <p:transition advTm="40743"/>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438400" y="564389"/>
            <a:ext cx="3886199" cy="601062"/>
          </a:xfrm>
          <a:prstGeom prst="rect">
            <a:avLst/>
          </a:prstGeom>
        </p:spPr>
        <p:txBody>
          <a:bodyPr vert="horz" wrap="square" lIns="0" tIns="0" rIns="0" bIns="0"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nSpc>
                <a:spcPts val="4618"/>
              </a:lnSpc>
            </a:pPr>
            <a:r>
              <a:rPr lang="sr-Latn-RS" sz="445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NIKMHC+TimesNewRoman,Bold"/>
              </a:rPr>
              <a:t>       </a:t>
            </a:r>
            <a:r>
              <a:rPr lang="en-US" sz="4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Aging</a:t>
            </a:r>
            <a:endParaRPr sz="445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4" name="object 4"/>
          <p:cNvSpPr txBox="1"/>
          <p:nvPr/>
        </p:nvSpPr>
        <p:spPr>
          <a:xfrm>
            <a:off x="549275" y="1695903"/>
            <a:ext cx="8289925" cy="1115690"/>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The emergence of numerous changes both in the morphological as well as in the physiological organization of the organism</a:t>
            </a:r>
            <a:endParaRPr sz="2800" spc="-33" dirty="0">
              <a:solidFill>
                <a:srgbClr val="000000"/>
              </a:solidFill>
              <a:latin typeface="Times New Roman" pitchFamily="18" charset="0"/>
              <a:cs typeface="Times New Roman" pitchFamily="18" charset="0"/>
            </a:endParaRPr>
          </a:p>
        </p:txBody>
      </p:sp>
      <p:sp>
        <p:nvSpPr>
          <p:cNvPr id="5" name="object 5"/>
          <p:cNvSpPr txBox="1"/>
          <p:nvPr/>
        </p:nvSpPr>
        <p:spPr>
          <a:xfrm>
            <a:off x="533400" y="3352800"/>
            <a:ext cx="8458200" cy="743793"/>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Reduction of the maximum vital capacity </a:t>
            </a:r>
            <a:r>
              <a:rPr lang="en-US" sz="2800" dirty="0" err="1" smtClean="0">
                <a:latin typeface="Times New Roman" pitchFamily="18" charset="0"/>
                <a:cs typeface="Times New Roman" pitchFamily="18" charset="0"/>
              </a:rPr>
              <a:t>i</a:t>
            </a:r>
            <a:r>
              <a:rPr lang="en-US" sz="2800" dirty="0" smtClean="0">
                <a:latin typeface="Times New Roman" pitchFamily="18" charset="0"/>
                <a:cs typeface="Times New Roman" pitchFamily="18" charset="0"/>
              </a:rPr>
              <a:t> the body's defense abilities against all forms of stress</a:t>
            </a:r>
            <a:endParaRPr sz="2800" dirty="0">
              <a:solidFill>
                <a:srgbClr val="000000"/>
              </a:solidFill>
              <a:latin typeface="Times New Roman" pitchFamily="18" charset="0"/>
              <a:cs typeface="Times New Roman" pitchFamily="18" charset="0"/>
            </a:endParaRPr>
          </a:p>
        </p:txBody>
      </p:sp>
      <p:sp>
        <p:nvSpPr>
          <p:cNvPr id="6" name="object 6"/>
          <p:cNvSpPr txBox="1"/>
          <p:nvPr/>
        </p:nvSpPr>
        <p:spPr>
          <a:xfrm>
            <a:off x="533400" y="4648200"/>
            <a:ext cx="8182097" cy="1115690"/>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Increase of </a:t>
            </a:r>
            <a:r>
              <a:rPr lang="en-US" sz="2800" dirty="0" err="1" smtClean="0">
                <a:latin typeface="Times New Roman" pitchFamily="18" charset="0"/>
                <a:cs typeface="Times New Roman" pitchFamily="18" charset="0"/>
              </a:rPr>
              <a:t>pathophysiological</a:t>
            </a:r>
            <a:r>
              <a:rPr lang="en-US" sz="2800" dirty="0" smtClean="0">
                <a:latin typeface="Times New Roman" pitchFamily="18" charset="0"/>
                <a:cs typeface="Times New Roman" pitchFamily="18" charset="0"/>
              </a:rPr>
              <a:t> and biochemical changes that constitute a predisposition for development chronic diseases</a:t>
            </a:r>
            <a:endParaRPr sz="2800" spc="-44" dirty="0">
              <a:solidFill>
                <a:srgbClr val="000000"/>
              </a:solidFill>
              <a:latin typeface="Times New Roman" pitchFamily="18" charset="0"/>
              <a:cs typeface="Times New Roman" pitchFamily="18" charset="0"/>
            </a:endParaRPr>
          </a:p>
        </p:txBody>
      </p:sp>
    </p:spTree>
  </p:cSld>
  <p:clrMapOvr>
    <a:masterClrMapping/>
  </p:clrMapOvr>
  <p:transition advTm="24723"/>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943227" y="595396"/>
            <a:ext cx="4048726" cy="525785"/>
          </a:xfrm>
          <a:prstGeom prst="rect">
            <a:avLst/>
          </a:prstGeom>
        </p:spPr>
        <p:txBody>
          <a:bodyPr vert="horz" wrap="square" lIns="0" tIns="0" rIns="0" bIns="0" rtlCol="0">
            <a:spAutoFit/>
          </a:bodyPr>
          <a:lstStyle/>
          <a:p>
            <a:pPr>
              <a:lnSpc>
                <a:spcPts val="4147"/>
              </a:lnSpc>
            </a:pPr>
            <a:r>
              <a:rPr lang="sr-Latn-RS" sz="4000" spc="-30"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Mitochondria</a:t>
            </a:r>
            <a:endParaRPr sz="4000" b="1" spc="-30" dirty="0">
              <a:solidFill>
                <a:srgbClr val="C00000"/>
              </a:solidFill>
              <a:latin typeface="Times New Roman" pitchFamily="18" charset="0"/>
              <a:cs typeface="Times New Roman" pitchFamily="18" charset="0"/>
            </a:endParaRPr>
          </a:p>
        </p:txBody>
      </p:sp>
      <p:sp>
        <p:nvSpPr>
          <p:cNvPr id="4" name="object 4"/>
          <p:cNvSpPr txBox="1"/>
          <p:nvPr/>
        </p:nvSpPr>
        <p:spPr>
          <a:xfrm>
            <a:off x="5867400" y="1676400"/>
            <a:ext cx="3085609" cy="2154436"/>
          </a:xfrm>
          <a:prstGeom prst="rect">
            <a:avLst/>
          </a:prstGeom>
        </p:spPr>
        <p:txBody>
          <a:bodyPr vert="horz" wrap="square" lIns="0" tIns="0" rIns="0" bIns="0" rtlCol="0">
            <a:spAutoFit/>
          </a:bodyPr>
          <a:lstStyle/>
          <a:p>
            <a:pPr>
              <a:lnSpc>
                <a:spcPts val="2112"/>
              </a:lnSpc>
            </a:pPr>
            <a:r>
              <a:rPr sz="2050" smtClean="0">
                <a:solidFill>
                  <a:srgbClr val="000000"/>
                </a:solidFill>
                <a:latin typeface="Arial"/>
                <a:cs typeface="Arial"/>
              </a:rPr>
              <a:t>•</a:t>
            </a:r>
            <a:r>
              <a:rPr lang="en-US" sz="2400" dirty="0" smtClean="0"/>
              <a:t> </a:t>
            </a:r>
            <a:r>
              <a:rPr lang="en-US" sz="2400" dirty="0" smtClean="0">
                <a:latin typeface="Times New Roman" pitchFamily="18" charset="0"/>
                <a:cs typeface="Times New Roman" pitchFamily="18" charset="0"/>
              </a:rPr>
              <a:t>Mitochondria generate ATP through the process of oxidative </a:t>
            </a:r>
            <a:r>
              <a:rPr lang="en-US" sz="2400" dirty="0" err="1" smtClean="0">
                <a:latin typeface="Times New Roman" pitchFamily="18" charset="0"/>
                <a:cs typeface="Times New Roman" pitchFamily="18" charset="0"/>
              </a:rPr>
              <a:t>phosphorylation</a:t>
            </a:r>
            <a:r>
              <a:rPr lang="en-US" sz="2400" dirty="0" smtClean="0">
                <a:latin typeface="Times New Roman" pitchFamily="18" charset="0"/>
                <a:cs typeface="Times New Roman" pitchFamily="18" charset="0"/>
              </a:rPr>
              <a:t>, which involves the oxidation of oxygen that receives 4 electrons to hydrogen peroxide.</a:t>
            </a:r>
            <a:endParaRPr sz="2050" spc="-34" dirty="0">
              <a:solidFill>
                <a:srgbClr val="000000"/>
              </a:solidFill>
              <a:latin typeface="Times New Roman" pitchFamily="18" charset="0"/>
              <a:cs typeface="Times New Roman" pitchFamily="18" charset="0"/>
            </a:endParaRPr>
          </a:p>
        </p:txBody>
      </p:sp>
      <p:sp>
        <p:nvSpPr>
          <p:cNvPr id="7" name="object 7"/>
          <p:cNvSpPr txBox="1"/>
          <p:nvPr/>
        </p:nvSpPr>
        <p:spPr>
          <a:xfrm>
            <a:off x="5964812" y="4122313"/>
            <a:ext cx="3164412" cy="1897122"/>
          </a:xfrm>
          <a:prstGeom prst="rect">
            <a:avLst/>
          </a:prstGeom>
        </p:spPr>
        <p:txBody>
          <a:bodyPr vert="horz" wrap="square" lIns="0" tIns="0" rIns="0" bIns="0" rtlCol="0">
            <a:spAutoFit/>
          </a:bodyPr>
          <a:lstStyle/>
          <a:p>
            <a:pPr>
              <a:lnSpc>
                <a:spcPts val="2112"/>
              </a:lnSpc>
            </a:pPr>
            <a:r>
              <a:rPr sz="2050" smtClean="0">
                <a:solidFill>
                  <a:srgbClr val="000000"/>
                </a:solidFill>
                <a:latin typeface="Arial"/>
                <a:cs typeface="Arial"/>
              </a:rPr>
              <a:t>•</a:t>
            </a:r>
            <a:r>
              <a:rPr lang="en-US" sz="2400" dirty="0" smtClean="0"/>
              <a:t> </a:t>
            </a:r>
            <a:r>
              <a:rPr lang="en-US" sz="2400" dirty="0" smtClean="0">
                <a:latin typeface="Times New Roman" pitchFamily="18" charset="0"/>
                <a:cs typeface="Times New Roman" pitchFamily="18" charset="0"/>
              </a:rPr>
              <a:t>If oxygen receives only one or two electrons, O2* or hydrogen peroxide are formed, which can transform into other forms of free oxygen radicals</a:t>
            </a:r>
            <a:r>
              <a:rPr lang="sr-Latn-RS" sz="2400" dirty="0" smtClean="0">
                <a:latin typeface="Times New Roman" pitchFamily="18" charset="0"/>
                <a:cs typeface="Times New Roman" pitchFamily="18" charset="0"/>
              </a:rPr>
              <a:t> (HO*)</a:t>
            </a:r>
            <a:r>
              <a:rPr lang="en-US" sz="2400" dirty="0" smtClean="0">
                <a:latin typeface="Times New Roman" pitchFamily="18" charset="0"/>
                <a:cs typeface="Times New Roman" pitchFamily="18" charset="0"/>
              </a:rPr>
              <a:t>.</a:t>
            </a:r>
            <a:endParaRPr sz="2050" dirty="0">
              <a:solidFill>
                <a:srgbClr val="000000"/>
              </a:solidFill>
              <a:latin typeface="Times New Roman" pitchFamily="18" charset="0"/>
              <a:cs typeface="Times New Roman" pitchFamily="18" charset="0"/>
            </a:endParaRPr>
          </a:p>
        </p:txBody>
      </p:sp>
      <p:sp>
        <p:nvSpPr>
          <p:cNvPr id="14" name="object 5"/>
          <p:cNvSpPr txBox="1"/>
          <p:nvPr/>
        </p:nvSpPr>
        <p:spPr>
          <a:xfrm>
            <a:off x="5964812" y="2586501"/>
            <a:ext cx="3066287" cy="269304"/>
          </a:xfrm>
          <a:prstGeom prst="rect">
            <a:avLst/>
          </a:prstGeom>
        </p:spPr>
        <p:txBody>
          <a:bodyPr vert="horz" wrap="square" lIns="0" tIns="0" rIns="0" bIns="0" rtlCol="0">
            <a:spAutoFit/>
          </a:bodyPr>
          <a:lstStyle/>
          <a:p>
            <a:pPr marL="5" marR="0">
              <a:lnSpc>
                <a:spcPts val="2112"/>
              </a:lnSpc>
              <a:spcBef>
                <a:spcPts val="0"/>
              </a:spcBef>
              <a:spcAft>
                <a:spcPts val="0"/>
              </a:spcAft>
            </a:pPr>
            <a:endParaRPr sz="2050" spc="-10" dirty="0">
              <a:solidFill>
                <a:srgbClr val="000000"/>
              </a:solidFill>
              <a:latin typeface="NIKMHC+TimesNewRoman,Bold"/>
              <a:cs typeface="NIKMHC+TimesNewRoman,Bold"/>
            </a:endParaRPr>
          </a:p>
        </p:txBody>
      </p:sp>
    </p:spTree>
  </p:cSld>
  <p:clrMapOvr>
    <a:masterClrMapping/>
  </p:clrMapOvr>
  <p:transition advTm="15164"/>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07770" y="309265"/>
            <a:ext cx="7732760" cy="1052339"/>
          </a:xfrm>
          <a:prstGeom prst="rect">
            <a:avLst/>
          </a:prstGeom>
        </p:spPr>
        <p:txBody>
          <a:bodyPr vert="horz" wrap="square" lIns="0" tIns="0" rIns="0" bIns="0" rtlCol="0">
            <a:spAutoFit/>
          </a:bodyPr>
          <a:lstStyle/>
          <a:p>
            <a:pPr>
              <a:lnSpc>
                <a:spcPts val="4147"/>
              </a:lnSpc>
            </a:pPr>
            <a:r>
              <a:rPr lang="en-US" sz="4000" b="1" dirty="0" smtClean="0">
                <a:solidFill>
                  <a:srgbClr val="C00000"/>
                </a:solidFill>
                <a:latin typeface="Times New Roman" pitchFamily="18" charset="0"/>
                <a:cs typeface="Times New Roman" pitchFamily="18" charset="0"/>
              </a:rPr>
              <a:t>The theory of harmful accumulation protein</a:t>
            </a:r>
            <a:endParaRPr sz="4000" b="1" dirty="0">
              <a:solidFill>
                <a:srgbClr val="C00000"/>
              </a:solidFill>
              <a:latin typeface="Times New Roman" pitchFamily="18" charset="0"/>
              <a:cs typeface="Times New Roman" pitchFamily="18" charset="0"/>
            </a:endParaRPr>
          </a:p>
        </p:txBody>
      </p:sp>
      <p:sp>
        <p:nvSpPr>
          <p:cNvPr id="4" name="object 4"/>
          <p:cNvSpPr txBox="1"/>
          <p:nvPr/>
        </p:nvSpPr>
        <p:spPr>
          <a:xfrm>
            <a:off x="549271" y="1657430"/>
            <a:ext cx="7896724" cy="371897"/>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b="1" dirty="0" err="1" smtClean="0">
                <a:latin typeface="Times New Roman" pitchFamily="18" charset="0"/>
                <a:cs typeface="Times New Roman" pitchFamily="18" charset="0"/>
              </a:rPr>
              <a:t>Glycosylation</a:t>
            </a:r>
            <a:r>
              <a:rPr lang="en-US" sz="2800" dirty="0" smtClean="0">
                <a:latin typeface="Times New Roman" pitchFamily="18" charset="0"/>
                <a:cs typeface="Times New Roman" pitchFamily="18" charset="0"/>
              </a:rPr>
              <a:t> and oxidative damage of proteins.</a:t>
            </a:r>
            <a:endParaRPr sz="2800" spc="-21" dirty="0">
              <a:solidFill>
                <a:srgbClr val="000000"/>
              </a:solidFill>
              <a:latin typeface="Times New Roman" pitchFamily="18" charset="0"/>
              <a:cs typeface="Times New Roman" pitchFamily="18" charset="0"/>
            </a:endParaRPr>
          </a:p>
        </p:txBody>
      </p:sp>
      <p:sp>
        <p:nvSpPr>
          <p:cNvPr id="6" name="object 6"/>
          <p:cNvSpPr txBox="1"/>
          <p:nvPr/>
        </p:nvSpPr>
        <p:spPr>
          <a:xfrm>
            <a:off x="549275" y="2514600"/>
            <a:ext cx="8366125" cy="1107520"/>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err="1" smtClean="0">
                <a:latin typeface="Times New Roman" pitchFamily="18" charset="0"/>
                <a:cs typeface="Times New Roman" pitchFamily="18" charset="0"/>
              </a:rPr>
              <a:t>Glycosylation</a:t>
            </a:r>
            <a:r>
              <a:rPr lang="en-US" sz="2800"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Maillard</a:t>
            </a:r>
            <a:r>
              <a:rPr lang="en-US" sz="2800" b="1" dirty="0" smtClean="0">
                <a:latin typeface="Times New Roman" pitchFamily="18" charset="0"/>
                <a:cs typeface="Times New Roman" pitchFamily="18" charset="0"/>
              </a:rPr>
              <a:t> reaction</a:t>
            </a:r>
            <a:r>
              <a:rPr lang="en-US" sz="2800" dirty="0" smtClean="0">
                <a:latin typeface="Times New Roman" pitchFamily="18" charset="0"/>
                <a:cs typeface="Times New Roman" pitchFamily="18" charset="0"/>
              </a:rPr>
              <a:t>) binding of reducing sugars (glucose or fructose) for protein amino groups by the </a:t>
            </a:r>
            <a:r>
              <a:rPr lang="en-US" sz="2800" b="1" dirty="0" err="1" smtClean="0">
                <a:latin typeface="Times New Roman" pitchFamily="18" charset="0"/>
                <a:cs typeface="Times New Roman" pitchFamily="18" charset="0"/>
              </a:rPr>
              <a:t>nucleophilic</a:t>
            </a:r>
            <a:r>
              <a:rPr lang="en-US" sz="2800" b="1" dirty="0" smtClean="0">
                <a:latin typeface="Times New Roman" pitchFamily="18" charset="0"/>
                <a:cs typeface="Times New Roman" pitchFamily="18" charset="0"/>
              </a:rPr>
              <a:t> mechanism additions</a:t>
            </a:r>
            <a:r>
              <a:rPr lang="sr-Latn-RS" sz="2800" dirty="0" smtClean="0"/>
              <a:t>.</a:t>
            </a:r>
            <a:endParaRPr sz="2800" spc="-21" dirty="0">
              <a:solidFill>
                <a:srgbClr val="000000"/>
              </a:solidFill>
              <a:latin typeface="BIIBQK+TimesNewRoman"/>
              <a:cs typeface="BIIBQK+TimesNewRoman"/>
            </a:endParaRPr>
          </a:p>
        </p:txBody>
      </p:sp>
      <p:sp>
        <p:nvSpPr>
          <p:cNvPr id="7" name="object 7"/>
          <p:cNvSpPr txBox="1"/>
          <p:nvPr/>
        </p:nvSpPr>
        <p:spPr>
          <a:xfrm>
            <a:off x="549274" y="4127967"/>
            <a:ext cx="8479639" cy="743793"/>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b="1" dirty="0" smtClean="0">
                <a:latin typeface="Times New Roman" pitchFamily="18" charset="0"/>
                <a:cs typeface="Times New Roman" pitchFamily="18" charset="0"/>
              </a:rPr>
              <a:t>Incorporation</a:t>
            </a:r>
            <a:r>
              <a:rPr lang="en-US" sz="2800" dirty="0" smtClean="0">
                <a:latin typeface="Times New Roman" pitchFamily="18" charset="0"/>
                <a:cs typeface="Times New Roman" pitchFamily="18" charset="0"/>
              </a:rPr>
              <a:t> of </a:t>
            </a:r>
            <a:r>
              <a:rPr lang="en-US" sz="2800" dirty="0" err="1" smtClean="0">
                <a:latin typeface="Times New Roman" pitchFamily="18" charset="0"/>
                <a:cs typeface="Times New Roman" pitchFamily="18" charset="0"/>
              </a:rPr>
              <a:t>glycosylated</a:t>
            </a:r>
            <a:r>
              <a:rPr lang="en-US" sz="2800" dirty="0" smtClean="0">
                <a:latin typeface="Times New Roman" pitchFamily="18" charset="0"/>
                <a:cs typeface="Times New Roman" pitchFamily="18" charset="0"/>
              </a:rPr>
              <a:t> proteins into basal cells capillary membrane and changes in tissue properties</a:t>
            </a:r>
            <a:r>
              <a:rPr lang="sr-Latn-RS" sz="2800" dirty="0" smtClean="0"/>
              <a:t>.</a:t>
            </a:r>
            <a:endParaRPr sz="2800" spc="-18" dirty="0">
              <a:solidFill>
                <a:srgbClr val="000000"/>
              </a:solidFill>
              <a:latin typeface="BIIBQK+TimesNewRoman"/>
              <a:cs typeface="BIIBQK+TimesNewRoman"/>
            </a:endParaRPr>
          </a:p>
        </p:txBody>
      </p:sp>
      <p:sp>
        <p:nvSpPr>
          <p:cNvPr id="8" name="object 8"/>
          <p:cNvSpPr txBox="1"/>
          <p:nvPr/>
        </p:nvSpPr>
        <p:spPr>
          <a:xfrm>
            <a:off x="549275" y="4986361"/>
            <a:ext cx="8137526" cy="1109639"/>
          </a:xfrm>
          <a:prstGeom prst="rect">
            <a:avLst/>
          </a:prstGeom>
        </p:spPr>
        <p:txBody>
          <a:bodyPr vert="horz" wrap="square" lIns="0" tIns="0" rIns="0" bIns="0" rtlCol="0">
            <a:spAutoFit/>
          </a:bodyPr>
          <a:lstStyle/>
          <a:p>
            <a:pPr>
              <a:lnSpc>
                <a:spcPts val="2896"/>
              </a:lnSpc>
            </a:pPr>
            <a:r>
              <a:rPr lang="en-US" sz="2800" b="1" dirty="0" smtClean="0">
                <a:latin typeface="Times New Roman" pitchFamily="18" charset="0"/>
                <a:cs typeface="Times New Roman" pitchFamily="18" charset="0"/>
              </a:rPr>
              <a:t/>
            </a:r>
            <a:br>
              <a:rPr lang="en-US" sz="2800" b="1" dirty="0" smtClean="0">
                <a:latin typeface="Times New Roman" pitchFamily="18" charset="0"/>
                <a:cs typeface="Times New Roman" pitchFamily="18" charset="0"/>
              </a:rPr>
            </a:br>
            <a:r>
              <a:rPr lang="sr-Latn-RS" sz="2800" b="1"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Impossibility </a:t>
            </a:r>
            <a:r>
              <a:rPr lang="en-US" sz="2800" dirty="0" smtClean="0">
                <a:latin typeface="Times New Roman" pitchFamily="18" charset="0"/>
                <a:cs typeface="Times New Roman" pitchFamily="18" charset="0"/>
              </a:rPr>
              <a:t>of adequate removal of </a:t>
            </a:r>
            <a:r>
              <a:rPr lang="en-US" sz="2800" dirty="0" err="1" smtClean="0">
                <a:latin typeface="Times New Roman" pitchFamily="18" charset="0"/>
                <a:cs typeface="Times New Roman" pitchFamily="18" charset="0"/>
              </a:rPr>
              <a:t>glycosylation</a:t>
            </a:r>
            <a:r>
              <a:rPr lang="en-US" sz="2800" dirty="0" smtClean="0">
                <a:latin typeface="Times New Roman" pitchFamily="18" charset="0"/>
                <a:cs typeface="Times New Roman" pitchFamily="18" charset="0"/>
              </a:rPr>
              <a:t> products by the action of the </a:t>
            </a:r>
            <a:r>
              <a:rPr lang="en-US" sz="2800" dirty="0" err="1" smtClean="0">
                <a:latin typeface="Times New Roman" pitchFamily="18" charset="0"/>
                <a:cs typeface="Times New Roman" pitchFamily="18" charset="0"/>
              </a:rPr>
              <a:t>lysosomal</a:t>
            </a:r>
            <a:r>
              <a:rPr lang="en-US" sz="2800" dirty="0" smtClean="0">
                <a:latin typeface="Times New Roman" pitchFamily="18" charset="0"/>
                <a:cs typeface="Times New Roman" pitchFamily="18" charset="0"/>
              </a:rPr>
              <a:t> system</a:t>
            </a:r>
            <a:r>
              <a:rPr lang="en-US" sz="2800" dirty="0" smtClean="0"/>
              <a:t>.</a:t>
            </a:r>
            <a:endParaRPr sz="2800" spc="-63" dirty="0">
              <a:solidFill>
                <a:srgbClr val="000000"/>
              </a:solidFill>
              <a:latin typeface="BIIBQK+TimesNewRoman"/>
              <a:cs typeface="BIIBQK+TimesNewRoman"/>
            </a:endParaRPr>
          </a:p>
        </p:txBody>
      </p:sp>
      <p:sp>
        <p:nvSpPr>
          <p:cNvPr id="10" name="object 5"/>
          <p:cNvSpPr txBox="1"/>
          <p:nvPr/>
        </p:nvSpPr>
        <p:spPr>
          <a:xfrm>
            <a:off x="892493" y="2039339"/>
            <a:ext cx="2021878"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0" dirty="0">
              <a:solidFill>
                <a:srgbClr val="000000"/>
              </a:solidFill>
              <a:latin typeface="NIKMHC+TimesNewRoman,Bold"/>
              <a:cs typeface="NIKMHC+TimesNewRoman,Bold"/>
            </a:endParaRPr>
          </a:p>
        </p:txBody>
      </p:sp>
      <p:sp>
        <p:nvSpPr>
          <p:cNvPr id="11" name="object 5"/>
          <p:cNvSpPr txBox="1"/>
          <p:nvPr/>
        </p:nvSpPr>
        <p:spPr>
          <a:xfrm>
            <a:off x="1044893" y="2191739"/>
            <a:ext cx="2021878"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0" dirty="0">
              <a:solidFill>
                <a:srgbClr val="000000"/>
              </a:solidFill>
              <a:latin typeface="NIKMHC+TimesNewRoman,Bold"/>
              <a:cs typeface="NIKMHC+TimesNewRoman,Bold"/>
            </a:endParaRPr>
          </a:p>
        </p:txBody>
      </p:sp>
      <p:sp>
        <p:nvSpPr>
          <p:cNvPr id="12" name="object 5"/>
          <p:cNvSpPr txBox="1"/>
          <p:nvPr/>
        </p:nvSpPr>
        <p:spPr>
          <a:xfrm>
            <a:off x="1066800" y="2362200"/>
            <a:ext cx="2021878"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0" dirty="0">
              <a:solidFill>
                <a:srgbClr val="000000"/>
              </a:solidFill>
              <a:latin typeface="NIKMHC+TimesNewRoman,Bold"/>
              <a:cs typeface="NIKMHC+TimesNewRoman,Bold"/>
            </a:endParaRPr>
          </a:p>
        </p:txBody>
      </p:sp>
      <p:sp>
        <p:nvSpPr>
          <p:cNvPr id="13" name="object 9"/>
          <p:cNvSpPr txBox="1"/>
          <p:nvPr/>
        </p:nvSpPr>
        <p:spPr>
          <a:xfrm>
            <a:off x="892491" y="5367742"/>
            <a:ext cx="7993646"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1" dirty="0">
              <a:solidFill>
                <a:srgbClr val="000000"/>
              </a:solidFill>
              <a:latin typeface="BIIBQK+TimesNewRoman"/>
              <a:cs typeface="BIIBQK+TimesNewRoman"/>
            </a:endParaRPr>
          </a:p>
        </p:txBody>
      </p:sp>
      <p:sp>
        <p:nvSpPr>
          <p:cNvPr id="14" name="object 9"/>
          <p:cNvSpPr txBox="1"/>
          <p:nvPr/>
        </p:nvSpPr>
        <p:spPr>
          <a:xfrm>
            <a:off x="990600" y="5562600"/>
            <a:ext cx="7993646"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1" dirty="0">
              <a:solidFill>
                <a:srgbClr val="000000"/>
              </a:solidFill>
              <a:latin typeface="BIIBQK+TimesNewRoman"/>
              <a:cs typeface="BIIBQK+TimesNewRoman"/>
            </a:endParaRPr>
          </a:p>
        </p:txBody>
      </p:sp>
    </p:spTree>
  </p:cSld>
  <p:clrMapOvr>
    <a:masterClrMapping/>
  </p:clrMapOvr>
  <p:transition advTm="59527"/>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590799" y="383078"/>
            <a:ext cx="6036027" cy="1461939"/>
          </a:xfrm>
          <a:prstGeom prst="rect">
            <a:avLst/>
          </a:prstGeom>
        </p:spPr>
        <p:txBody>
          <a:bodyPr vert="horz" wrap="square" lIns="0" tIns="0" rIns="0" bIns="0" rtlCol="0">
            <a:spAutoFit/>
          </a:bodyPr>
          <a:lstStyle/>
          <a:p>
            <a:pPr>
              <a:lnSpc>
                <a:spcPts val="3756"/>
              </a:lnSpc>
            </a:pPr>
            <a:r>
              <a:rPr lang="en-US" sz="3600" b="1" dirty="0" smtClean="0">
                <a:solidFill>
                  <a:srgbClr val="C00000"/>
                </a:solidFill>
                <a:latin typeface="Times New Roman" pitchFamily="18" charset="0"/>
                <a:cs typeface="Times New Roman" pitchFamily="18" charset="0"/>
              </a:rPr>
              <a:t>The theory of harmful accumulation protein</a:t>
            </a:r>
          </a:p>
          <a:p>
            <a:pPr marL="0" marR="0">
              <a:lnSpc>
                <a:spcPts val="3756"/>
              </a:lnSpc>
              <a:spcBef>
                <a:spcPts val="0"/>
              </a:spcBef>
              <a:spcAft>
                <a:spcPts val="0"/>
              </a:spcAft>
            </a:pPr>
            <a:endParaRPr sz="3600" dirty="0">
              <a:solidFill>
                <a:srgbClr val="CC0000"/>
              </a:solidFill>
              <a:latin typeface="NIKMHC+TimesNewRoman,Bold"/>
              <a:cs typeface="NIKMHC+TimesNewRoman,Bold"/>
            </a:endParaRPr>
          </a:p>
        </p:txBody>
      </p:sp>
    </p:spTree>
  </p:cSld>
  <p:clrMapOvr>
    <a:masterClrMapping/>
  </p:clrMapOvr>
  <p:transition advTm="853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921699" y="352979"/>
            <a:ext cx="8410400" cy="974626"/>
          </a:xfrm>
          <a:prstGeom prst="rect">
            <a:avLst/>
          </a:prstGeom>
        </p:spPr>
        <p:txBody>
          <a:bodyPr vert="horz" wrap="square" lIns="0" tIns="0" rIns="0" bIns="0" rtlCol="0">
            <a:spAutoFit/>
          </a:bodyPr>
          <a:lstStyle/>
          <a:p>
            <a:pPr>
              <a:lnSpc>
                <a:spcPts val="3756"/>
              </a:lnSpc>
            </a:pPr>
            <a:r>
              <a:rPr lang="en-US" sz="3600" b="1" dirty="0" smtClean="0">
                <a:solidFill>
                  <a:srgbClr val="C00000"/>
                </a:solidFill>
                <a:latin typeface="Times New Roman" pitchFamily="18" charset="0"/>
                <a:cs typeface="Times New Roman" pitchFamily="18" charset="0"/>
              </a:rPr>
              <a:t>Cellular clearance mechanisms harmful proteins</a:t>
            </a:r>
            <a:r>
              <a:rPr lang="sr-Latn-RS" sz="3600" b="1" dirty="0" smtClean="0">
                <a:solidFill>
                  <a:srgbClr val="C00000"/>
                </a:solidFill>
                <a:latin typeface="Times New Roman" pitchFamily="18" charset="0"/>
                <a:cs typeface="Times New Roman" pitchFamily="18" charset="0"/>
              </a:rPr>
              <a:t>    </a:t>
            </a:r>
            <a:r>
              <a:rPr sz="3600" b="1" spc="25" smtClean="0">
                <a:solidFill>
                  <a:srgbClr val="C00000"/>
                </a:solidFill>
                <a:latin typeface="Times New Roman" pitchFamily="18" charset="0"/>
                <a:cs typeface="Times New Roman" pitchFamily="18" charset="0"/>
              </a:rPr>
              <a:t> </a:t>
            </a:r>
            <a:endParaRPr sz="3600" b="1" spc="-12" dirty="0">
              <a:solidFill>
                <a:srgbClr val="C00000"/>
              </a:solidFill>
              <a:latin typeface="Times New Roman" pitchFamily="18" charset="0"/>
              <a:cs typeface="Times New Roman" pitchFamily="18" charset="0"/>
            </a:endParaRPr>
          </a:p>
        </p:txBody>
      </p:sp>
      <p:sp>
        <p:nvSpPr>
          <p:cNvPr id="4" name="object 4"/>
          <p:cNvSpPr txBox="1"/>
          <p:nvPr/>
        </p:nvSpPr>
        <p:spPr>
          <a:xfrm>
            <a:off x="609600" y="1828799"/>
            <a:ext cx="8305800" cy="1115690"/>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The </a:t>
            </a:r>
            <a:r>
              <a:rPr lang="en-US" sz="2800" dirty="0" err="1" smtClean="0">
                <a:latin typeface="Times New Roman" pitchFamily="18" charset="0"/>
                <a:cs typeface="Times New Roman" pitchFamily="18" charset="0"/>
              </a:rPr>
              <a:t>ubiquitin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proteasome</a:t>
            </a:r>
            <a:r>
              <a:rPr lang="en-US" sz="2800" dirty="0" smtClean="0">
                <a:latin typeface="Times New Roman" pitchFamily="18" charset="0"/>
                <a:cs typeface="Times New Roman" pitchFamily="18" charset="0"/>
              </a:rPr>
              <a:t> system. </a:t>
            </a:r>
            <a:r>
              <a:rPr lang="en-US" sz="2800" dirty="0" err="1" smtClean="0">
                <a:latin typeface="Times New Roman" pitchFamily="18" charset="0"/>
                <a:cs typeface="Times New Roman" pitchFamily="18" charset="0"/>
              </a:rPr>
              <a:t>Proteasomes</a:t>
            </a:r>
            <a:r>
              <a:rPr lang="en-US" sz="2800" dirty="0" smtClean="0">
                <a:latin typeface="Times New Roman" pitchFamily="18" charset="0"/>
                <a:cs typeface="Times New Roman" pitchFamily="18" charset="0"/>
              </a:rPr>
              <a:t> they can only break down proteins when they are proteins in </a:t>
            </a:r>
            <a:r>
              <a:rPr lang="en-US" sz="2800" dirty="0" err="1" smtClean="0">
                <a:latin typeface="Times New Roman" pitchFamily="18" charset="0"/>
                <a:cs typeface="Times New Roman" pitchFamily="18" charset="0"/>
              </a:rPr>
              <a:t>monomeric</a:t>
            </a:r>
            <a:r>
              <a:rPr lang="en-US" sz="2800" dirty="0" smtClean="0">
                <a:latin typeface="Times New Roman" pitchFamily="18" charset="0"/>
                <a:cs typeface="Times New Roman" pitchFamily="18" charset="0"/>
              </a:rPr>
              <a:t> form and attached to </a:t>
            </a:r>
            <a:r>
              <a:rPr lang="en-US" sz="2800" dirty="0" err="1" smtClean="0">
                <a:latin typeface="Times New Roman" pitchFamily="18" charset="0"/>
                <a:cs typeface="Times New Roman" pitchFamily="18" charset="0"/>
              </a:rPr>
              <a:t>ubiquitin</a:t>
            </a:r>
            <a:r>
              <a:rPr lang="en-US" sz="2800" dirty="0" smtClean="0">
                <a:latin typeface="Times New Roman" pitchFamily="18" charset="0"/>
                <a:cs typeface="Times New Roman" pitchFamily="18" charset="0"/>
              </a:rPr>
              <a:t>.</a:t>
            </a:r>
            <a:r>
              <a:rPr lang="sr-Latn-RS" sz="2800" spc="-25" dirty="0" smtClean="0">
                <a:solidFill>
                  <a:srgbClr val="000000"/>
                </a:solidFill>
                <a:latin typeface="Times New Roman" pitchFamily="18" charset="0"/>
                <a:cs typeface="Times New Roman" pitchFamily="18" charset="0"/>
              </a:rPr>
              <a:t> </a:t>
            </a:r>
            <a:endParaRPr sz="2800" spc="-37" dirty="0">
              <a:solidFill>
                <a:srgbClr val="000000"/>
              </a:solidFill>
              <a:latin typeface="Times New Roman" pitchFamily="18" charset="0"/>
              <a:cs typeface="Times New Roman" pitchFamily="18" charset="0"/>
            </a:endParaRPr>
          </a:p>
        </p:txBody>
      </p:sp>
      <p:sp>
        <p:nvSpPr>
          <p:cNvPr id="5" name="object 5"/>
          <p:cNvSpPr txBox="1"/>
          <p:nvPr/>
        </p:nvSpPr>
        <p:spPr>
          <a:xfrm>
            <a:off x="549279" y="3994498"/>
            <a:ext cx="3454113" cy="371897"/>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err="1" smtClean="0">
                <a:latin typeface="Times New Roman" pitchFamily="18" charset="0"/>
                <a:cs typeface="Times New Roman" pitchFamily="18" charset="0"/>
              </a:rPr>
              <a:t>Autophagocytosis</a:t>
            </a:r>
            <a:endParaRPr sz="2800" spc="-33" dirty="0">
              <a:solidFill>
                <a:srgbClr val="000000"/>
              </a:solidFill>
              <a:latin typeface="Times New Roman" pitchFamily="18" charset="0"/>
              <a:cs typeface="Times New Roman" pitchFamily="18" charset="0"/>
            </a:endParaRPr>
          </a:p>
        </p:txBody>
      </p:sp>
    </p:spTree>
  </p:cSld>
  <p:clrMapOvr>
    <a:masterClrMapping/>
  </p:clrMapOvr>
  <p:transition advTm="25312"/>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819400" y="614446"/>
            <a:ext cx="4409322" cy="1051570"/>
          </a:xfrm>
          <a:prstGeom prst="rect">
            <a:avLst/>
          </a:prstGeom>
        </p:spPr>
        <p:txBody>
          <a:bodyPr vert="horz" wrap="square" lIns="0" tIns="0" rIns="0" bIns="0" rtlCol="0">
            <a:spAutoFit/>
          </a:bodyPr>
          <a:lstStyle/>
          <a:p>
            <a:pPr>
              <a:lnSpc>
                <a:spcPts val="4147"/>
              </a:lnSpc>
            </a:pPr>
            <a:r>
              <a:rPr lang="en-US" sz="4000" dirty="0" smtClean="0"/>
              <a:t/>
            </a:r>
            <a:br>
              <a:rPr lang="en-US" sz="4000" dirty="0" smtClean="0"/>
            </a:br>
            <a:r>
              <a:rPr lang="en-US" sz="4000" b="1" dirty="0" err="1" smtClean="0">
                <a:solidFill>
                  <a:srgbClr val="C00000"/>
                </a:solidFill>
                <a:latin typeface="Times New Roman" pitchFamily="18" charset="0"/>
                <a:cs typeface="Times New Roman" pitchFamily="18" charset="0"/>
              </a:rPr>
              <a:t>Autophagocytosis</a:t>
            </a:r>
            <a:endParaRPr sz="4000" b="1" spc="-31" dirty="0">
              <a:solidFill>
                <a:srgbClr val="C00000"/>
              </a:solidFill>
              <a:latin typeface="Times New Roman" pitchFamily="18" charset="0"/>
              <a:cs typeface="Times New Roman" pitchFamily="18" charset="0"/>
            </a:endParaRPr>
          </a:p>
        </p:txBody>
      </p:sp>
      <p:sp>
        <p:nvSpPr>
          <p:cNvPr id="4" name="object 4"/>
          <p:cNvSpPr txBox="1"/>
          <p:nvPr/>
        </p:nvSpPr>
        <p:spPr>
          <a:xfrm>
            <a:off x="533401" y="1905000"/>
            <a:ext cx="8458200"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latin typeface="Times New Roman" pitchFamily="18" charset="0"/>
                <a:cs typeface="Times New Roman" pitchFamily="18" charset="0"/>
              </a:rPr>
              <a:t>Catabolic process of cellular breakdown components via </a:t>
            </a:r>
            <a:r>
              <a:rPr lang="en-US" sz="2800" dirty="0" err="1" smtClean="0">
                <a:latin typeface="Times New Roman" pitchFamily="18" charset="0"/>
                <a:cs typeface="Times New Roman" pitchFamily="18" charset="0"/>
              </a:rPr>
              <a:t>autophagosomes</a:t>
            </a:r>
            <a:r>
              <a:rPr lang="en-US" sz="2800" dirty="0" smtClean="0">
                <a:latin typeface="Times New Roman" pitchFamily="18" charset="0"/>
                <a:cs typeface="Times New Roman" pitchFamily="18" charset="0"/>
              </a:rPr>
              <a:t> and </a:t>
            </a:r>
            <a:r>
              <a:rPr lang="en-US" sz="2800" dirty="0" err="1" smtClean="0">
                <a:latin typeface="Times New Roman" pitchFamily="18" charset="0"/>
                <a:cs typeface="Times New Roman" pitchFamily="18" charset="0"/>
              </a:rPr>
              <a:t>lysosomes</a:t>
            </a:r>
            <a:r>
              <a:rPr lang="en-US" sz="2800" dirty="0" smtClean="0">
                <a:latin typeface="Times New Roman" pitchFamily="18" charset="0"/>
                <a:cs typeface="Times New Roman" pitchFamily="18" charset="0"/>
              </a:rPr>
              <a:t> enzyme</a:t>
            </a:r>
            <a:endParaRPr sz="2800" spc="-28" dirty="0">
              <a:solidFill>
                <a:srgbClr val="000000"/>
              </a:solidFill>
              <a:latin typeface="Times New Roman" pitchFamily="18" charset="0"/>
              <a:cs typeface="Times New Roman" pitchFamily="18" charset="0"/>
            </a:endParaRPr>
          </a:p>
        </p:txBody>
      </p:sp>
      <p:sp>
        <p:nvSpPr>
          <p:cNvPr id="5" name="object 5"/>
          <p:cNvSpPr txBox="1"/>
          <p:nvPr/>
        </p:nvSpPr>
        <p:spPr>
          <a:xfrm>
            <a:off x="549277" y="2895600"/>
            <a:ext cx="8366124" cy="185948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latin typeface="Times New Roman" pitchFamily="18" charset="0"/>
                <a:cs typeface="Times New Roman" pitchFamily="18" charset="0"/>
              </a:rPr>
              <a:t>The main way of cellular recycling components under stress conditions</a:t>
            </a:r>
            <a:r>
              <a:rPr lang="sr-Latn-RS" sz="2800" dirty="0" smtClean="0">
                <a:latin typeface="Times New Roman" pitchFamily="18" charset="0"/>
                <a:cs typeface="Times New Roman" pitchFamily="18" charset="0"/>
              </a:rPr>
              <a:t>.</a:t>
            </a:r>
          </a:p>
          <a:p>
            <a:pPr>
              <a:lnSpc>
                <a:spcPts val="2896"/>
              </a:lnSpc>
            </a:pPr>
            <a:r>
              <a:rPr lang="en-US" sz="2800" dirty="0" smtClean="0">
                <a:latin typeface="Times New Roman" pitchFamily="18" charset="0"/>
                <a:cs typeface="Times New Roman" pitchFamily="18" charset="0"/>
              </a:rPr>
              <a:t> • Decrease in </a:t>
            </a:r>
            <a:r>
              <a:rPr lang="en-US" sz="2800" dirty="0" err="1" smtClean="0">
                <a:latin typeface="Times New Roman" pitchFamily="18" charset="0"/>
                <a:cs typeface="Times New Roman" pitchFamily="18" charset="0"/>
              </a:rPr>
              <a:t>autophagy</a:t>
            </a:r>
            <a:r>
              <a:rPr lang="en-US" sz="2800" dirty="0" smtClean="0">
                <a:latin typeface="Times New Roman" pitchFamily="18" charset="0"/>
                <a:cs typeface="Times New Roman" pitchFamily="18" charset="0"/>
              </a:rPr>
              <a:t> ability with age (oxidative stress-induced damage </a:t>
            </a:r>
            <a:r>
              <a:rPr lang="en-US" sz="2800" dirty="0" err="1" smtClean="0">
                <a:latin typeface="Times New Roman" pitchFamily="18" charset="0"/>
                <a:cs typeface="Times New Roman" pitchFamily="18" charset="0"/>
              </a:rPr>
              <a:t>lysosomal</a:t>
            </a:r>
            <a:r>
              <a:rPr lang="en-US" sz="2800" dirty="0" smtClean="0">
                <a:latin typeface="Times New Roman" pitchFamily="18" charset="0"/>
                <a:cs typeface="Times New Roman" pitchFamily="18" charset="0"/>
              </a:rPr>
              <a:t> proteins involved in </a:t>
            </a:r>
            <a:r>
              <a:rPr lang="en-US" sz="2800" dirty="0" err="1" smtClean="0">
                <a:latin typeface="Times New Roman" pitchFamily="18" charset="0"/>
                <a:cs typeface="Times New Roman" pitchFamily="18" charset="0"/>
              </a:rPr>
              <a:t>autophagy</a:t>
            </a:r>
            <a:r>
              <a:rPr lang="en-US" sz="2800" dirty="0" smtClean="0">
                <a:latin typeface="Times New Roman" pitchFamily="18" charset="0"/>
                <a:cs typeface="Times New Roman" pitchFamily="18" charset="0"/>
              </a:rPr>
              <a:t>)</a:t>
            </a:r>
            <a:r>
              <a:rPr lang="sr-Latn-RS" sz="2800" spc="-66" dirty="0" smtClean="0">
                <a:solidFill>
                  <a:srgbClr val="000000"/>
                </a:solidFill>
                <a:latin typeface="Times New Roman" pitchFamily="18" charset="0"/>
                <a:cs typeface="Times New Roman" pitchFamily="18" charset="0"/>
              </a:rPr>
              <a:t>.</a:t>
            </a:r>
            <a:endParaRPr sz="2800" spc="-25" dirty="0">
              <a:solidFill>
                <a:srgbClr val="000000"/>
              </a:solidFill>
              <a:latin typeface="Times New Roman" pitchFamily="18" charset="0"/>
              <a:cs typeface="Times New Roman" pitchFamily="18" charset="0"/>
            </a:endParaRPr>
          </a:p>
        </p:txBody>
      </p:sp>
    </p:spTree>
  </p:cSld>
  <p:clrMapOvr>
    <a:masterClrMapping/>
  </p:clrMapOvr>
  <p:transition advTm="2836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361566" y="614446"/>
            <a:ext cx="5184778" cy="525785"/>
          </a:xfrm>
          <a:prstGeom prst="rect">
            <a:avLst/>
          </a:prstGeom>
        </p:spPr>
        <p:txBody>
          <a:bodyPr vert="horz" wrap="square" lIns="0" tIns="0" rIns="0" bIns="0" rtlCol="0">
            <a:spAutoFit/>
          </a:bodyPr>
          <a:lstStyle/>
          <a:p>
            <a:pPr>
              <a:lnSpc>
                <a:spcPts val="4147"/>
              </a:lnSpc>
            </a:pPr>
            <a:r>
              <a:rPr lang="sr-Latn-RS" sz="4000" spc="-30"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Changes in aging</a:t>
            </a:r>
            <a:endParaRPr sz="4000" b="1" dirty="0">
              <a:solidFill>
                <a:srgbClr val="C00000"/>
              </a:solidFill>
              <a:latin typeface="Times New Roman" pitchFamily="18" charset="0"/>
              <a:cs typeface="Times New Roman" pitchFamily="18" charset="0"/>
            </a:endParaRPr>
          </a:p>
        </p:txBody>
      </p:sp>
      <p:sp>
        <p:nvSpPr>
          <p:cNvPr id="4" name="object 4"/>
          <p:cNvSpPr txBox="1"/>
          <p:nvPr/>
        </p:nvSpPr>
        <p:spPr>
          <a:xfrm>
            <a:off x="609599" y="1695650"/>
            <a:ext cx="7542051" cy="1035925"/>
          </a:xfrm>
          <a:prstGeom prst="rect">
            <a:avLst/>
          </a:prstGeom>
        </p:spPr>
        <p:txBody>
          <a:bodyPr vert="horz" wrap="square" lIns="0" tIns="0" rIns="0" bIns="0" rtlCol="0">
            <a:spAutoFit/>
          </a:bodyPr>
          <a:lstStyle/>
          <a:p>
            <a:pPr marL="3" marR="0">
              <a:lnSpc>
                <a:spcPts val="3365"/>
              </a:lnSpc>
              <a:spcBef>
                <a:spcPts val="1238"/>
              </a:spcBef>
              <a:spcAft>
                <a:spcPts val="0"/>
              </a:spcAft>
            </a:pPr>
            <a:r>
              <a:rPr sz="3250" smtClean="0">
                <a:solidFill>
                  <a:srgbClr val="000000"/>
                </a:solidFill>
                <a:latin typeface="Arial"/>
                <a:cs typeface="Arial"/>
              </a:rPr>
              <a:t>•</a:t>
            </a:r>
            <a:r>
              <a:rPr sz="3250" spc="751" smtClean="0">
                <a:solidFill>
                  <a:srgbClr val="000000"/>
                </a:solidFill>
                <a:latin typeface="Times New Roman"/>
                <a:cs typeface="Times New Roman"/>
              </a:rPr>
              <a:t> </a:t>
            </a:r>
            <a:r>
              <a:rPr lang="en-US" sz="3600" dirty="0" smtClean="0">
                <a:latin typeface="Times New Roman" pitchFamily="18" charset="0"/>
                <a:cs typeface="Times New Roman" pitchFamily="18" charset="0"/>
              </a:rPr>
              <a:t>Cellular changes </a:t>
            </a:r>
            <a:endParaRPr lang="sr-Latn-RS" sz="3600" dirty="0" smtClean="0">
              <a:latin typeface="Times New Roman" pitchFamily="18" charset="0"/>
              <a:cs typeface="Times New Roman" pitchFamily="18" charset="0"/>
            </a:endParaRPr>
          </a:p>
          <a:p>
            <a:pPr marL="3" marR="0">
              <a:lnSpc>
                <a:spcPts val="3365"/>
              </a:lnSpc>
              <a:spcBef>
                <a:spcPts val="1238"/>
              </a:spcBef>
              <a:spcAft>
                <a:spcPts val="0"/>
              </a:spcAft>
            </a:pPr>
            <a:r>
              <a:rPr lang="en-US" sz="3600" dirty="0" smtClean="0">
                <a:latin typeface="Times New Roman" pitchFamily="18" charset="0"/>
                <a:cs typeface="Times New Roman" pitchFamily="18" charset="0"/>
              </a:rPr>
              <a:t>• Degenerative extracellular changes</a:t>
            </a:r>
            <a:endParaRPr sz="3250" spc="-50" dirty="0">
              <a:solidFill>
                <a:srgbClr val="000000"/>
              </a:solidFill>
              <a:latin typeface="Times New Roman" pitchFamily="18" charset="0"/>
              <a:cs typeface="Times New Roman" pitchFamily="18" charset="0"/>
            </a:endParaRPr>
          </a:p>
        </p:txBody>
      </p:sp>
    </p:spTree>
  </p:cSld>
  <p:clrMapOvr>
    <a:masterClrMapping/>
  </p:clrMapOvr>
  <p:transition advTm="12289"/>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93495" y="614446"/>
            <a:ext cx="7531637" cy="525785"/>
          </a:xfrm>
          <a:prstGeom prst="rect">
            <a:avLst/>
          </a:prstGeom>
        </p:spPr>
        <p:txBody>
          <a:bodyPr vert="horz" wrap="square" lIns="0" tIns="0" rIns="0" bIns="0" rtlCol="0">
            <a:spAutoFit/>
          </a:bodyPr>
          <a:lstStyle/>
          <a:p>
            <a:pPr>
              <a:lnSpc>
                <a:spcPts val="4147"/>
              </a:lnSpc>
            </a:pPr>
            <a:r>
              <a:rPr lang="sr-Latn-RS" sz="4000"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Cellular changes in aging</a:t>
            </a:r>
            <a:r>
              <a:rPr lang="sr-Latn-RS" sz="4000" b="1" dirty="0" smtClean="0">
                <a:solidFill>
                  <a:srgbClr val="C00000"/>
                </a:solidFill>
                <a:latin typeface="Times New Roman" pitchFamily="18" charset="0"/>
                <a:cs typeface="Times New Roman" pitchFamily="18" charset="0"/>
              </a:rPr>
              <a:t>   </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549271" y="1695911"/>
            <a:ext cx="7535354" cy="743793"/>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b="1" dirty="0" smtClean="0">
                <a:latin typeface="Times New Roman" pitchFamily="18" charset="0"/>
                <a:cs typeface="Times New Roman" pitchFamily="18" charset="0"/>
              </a:rPr>
              <a:t>Atrophy, ↓functions and loss of cells (apoptosis)</a:t>
            </a:r>
            <a:r>
              <a:rPr lang="sr-Latn-RS" sz="2800" b="1" spc="-70" dirty="0" smtClean="0">
                <a:solidFill>
                  <a:srgbClr val="000000"/>
                </a:solidFill>
                <a:latin typeface="Times New Roman" pitchFamily="18" charset="0"/>
                <a:cs typeface="Times New Roman" pitchFamily="18" charset="0"/>
              </a:rPr>
              <a:t> </a:t>
            </a:r>
            <a:r>
              <a:rPr sz="2800" b="1" spc="-651" smtClean="0">
                <a:solidFill>
                  <a:srgbClr val="000000"/>
                </a:solidFill>
                <a:latin typeface="Times New Roman" pitchFamily="18" charset="0"/>
                <a:cs typeface="Times New Roman" pitchFamily="18" charset="0"/>
              </a:rPr>
              <a:t> </a:t>
            </a:r>
            <a:endParaRPr sz="2800" b="1" spc="-18" dirty="0">
              <a:solidFill>
                <a:srgbClr val="000000"/>
              </a:solidFill>
              <a:latin typeface="Times New Roman" pitchFamily="18" charset="0"/>
              <a:cs typeface="Times New Roman" pitchFamily="18" charset="0"/>
            </a:endParaRPr>
          </a:p>
        </p:txBody>
      </p:sp>
      <p:sp>
        <p:nvSpPr>
          <p:cNvPr id="6" name="object 6"/>
          <p:cNvSpPr txBox="1"/>
          <p:nvPr/>
        </p:nvSpPr>
        <p:spPr>
          <a:xfrm>
            <a:off x="549288" y="2640296"/>
            <a:ext cx="8854561" cy="743793"/>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Increased sensitivity of genetic material, intracellular proteins and cell membranes to harmful factors</a:t>
            </a:r>
            <a:r>
              <a:rPr lang="sr-Latn-RS" sz="2800" dirty="0" smtClean="0">
                <a:latin typeface="Times New Roman" pitchFamily="18" charset="0"/>
                <a:cs typeface="Times New Roman" pitchFamily="18" charset="0"/>
              </a:rPr>
              <a:t>.</a:t>
            </a:r>
            <a:endParaRPr sz="2800" spc="-43" dirty="0">
              <a:solidFill>
                <a:srgbClr val="000000"/>
              </a:solidFill>
              <a:latin typeface="Times New Roman" pitchFamily="18" charset="0"/>
              <a:cs typeface="Times New Roman" pitchFamily="18" charset="0"/>
            </a:endParaRPr>
          </a:p>
        </p:txBody>
      </p:sp>
      <p:sp>
        <p:nvSpPr>
          <p:cNvPr id="7" name="object 7"/>
          <p:cNvSpPr txBox="1"/>
          <p:nvPr/>
        </p:nvSpPr>
        <p:spPr>
          <a:xfrm>
            <a:off x="549292" y="4004026"/>
            <a:ext cx="4913286" cy="371897"/>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sr-Latn-RS" sz="2800" spc="1022" dirty="0" smtClean="0">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Susceptibility to mutations</a:t>
            </a:r>
            <a:endParaRPr sz="2800" spc="-12" dirty="0">
              <a:solidFill>
                <a:srgbClr val="000000"/>
              </a:solidFill>
              <a:latin typeface="Times New Roman" pitchFamily="18" charset="0"/>
              <a:cs typeface="Times New Roman" pitchFamily="18" charset="0"/>
            </a:endParaRPr>
          </a:p>
        </p:txBody>
      </p:sp>
      <p:sp>
        <p:nvSpPr>
          <p:cNvPr id="13" name="object 5"/>
          <p:cNvSpPr txBox="1"/>
          <p:nvPr/>
        </p:nvSpPr>
        <p:spPr>
          <a:xfrm>
            <a:off x="892505" y="2125064"/>
            <a:ext cx="21052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4" name="object 5"/>
          <p:cNvSpPr txBox="1"/>
          <p:nvPr/>
        </p:nvSpPr>
        <p:spPr>
          <a:xfrm>
            <a:off x="1044905" y="2277464"/>
            <a:ext cx="21052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5" name="object 5"/>
          <p:cNvSpPr txBox="1"/>
          <p:nvPr/>
        </p:nvSpPr>
        <p:spPr>
          <a:xfrm>
            <a:off x="1197305" y="2429864"/>
            <a:ext cx="21052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6" name="object 5"/>
          <p:cNvSpPr txBox="1"/>
          <p:nvPr/>
        </p:nvSpPr>
        <p:spPr>
          <a:xfrm>
            <a:off x="1349705" y="2582264"/>
            <a:ext cx="21052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7" name="object 5"/>
          <p:cNvSpPr txBox="1"/>
          <p:nvPr/>
        </p:nvSpPr>
        <p:spPr>
          <a:xfrm>
            <a:off x="1502105" y="2734664"/>
            <a:ext cx="21052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8" name="object 5"/>
          <p:cNvSpPr txBox="1"/>
          <p:nvPr/>
        </p:nvSpPr>
        <p:spPr>
          <a:xfrm>
            <a:off x="1752600" y="2819400"/>
            <a:ext cx="21052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Tree>
  </p:cSld>
  <p:clrMapOvr>
    <a:masterClrMapping/>
  </p:clrMapOvr>
  <p:transition advTm="18902"/>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438276" y="686608"/>
            <a:ext cx="7580172" cy="487313"/>
          </a:xfrm>
          <a:prstGeom prst="rect">
            <a:avLst/>
          </a:prstGeom>
        </p:spPr>
        <p:txBody>
          <a:bodyPr vert="horz" wrap="square" lIns="0" tIns="0" rIns="0" bIns="0" rtlCol="0">
            <a:spAutoFit/>
          </a:bodyPr>
          <a:lstStyle/>
          <a:p>
            <a:pPr>
              <a:lnSpc>
                <a:spcPts val="3756"/>
              </a:lnSpc>
            </a:pPr>
            <a:r>
              <a:rPr lang="sr-Latn-RS" sz="3600" dirty="0" smtClean="0">
                <a:solidFill>
                  <a:srgbClr val="CC0000"/>
                </a:solidFill>
                <a:latin typeface="NIKMHC+TimesNewRoman,Bold"/>
              </a:rPr>
              <a:t>     </a:t>
            </a:r>
            <a:r>
              <a:rPr lang="en-US" sz="3600" b="1" dirty="0" smtClean="0">
                <a:solidFill>
                  <a:srgbClr val="C00000"/>
                </a:solidFill>
                <a:latin typeface="Times New Roman" pitchFamily="18" charset="0"/>
                <a:cs typeface="Times New Roman" pitchFamily="18" charset="0"/>
              </a:rPr>
              <a:t>Extracellular changes in aging</a:t>
            </a:r>
            <a:endParaRPr sz="3600" b="1" dirty="0">
              <a:solidFill>
                <a:srgbClr val="C00000"/>
              </a:solidFill>
              <a:latin typeface="Times New Roman" pitchFamily="18" charset="0"/>
              <a:cs typeface="Times New Roman" pitchFamily="18" charset="0"/>
            </a:endParaRPr>
          </a:p>
        </p:txBody>
      </p:sp>
      <p:sp>
        <p:nvSpPr>
          <p:cNvPr id="4" name="object 4"/>
          <p:cNvSpPr txBox="1"/>
          <p:nvPr/>
        </p:nvSpPr>
        <p:spPr>
          <a:xfrm>
            <a:off x="487359" y="1695911"/>
            <a:ext cx="8200229"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↓synthesis, and ↑degradation of collagen (chemical stable and rigid, of lesser degree solubility)</a:t>
            </a:r>
            <a:endParaRPr sz="2800" spc="-49" dirty="0">
              <a:solidFill>
                <a:srgbClr val="000000"/>
              </a:solidFill>
              <a:latin typeface="Times New Roman" pitchFamily="18" charset="0"/>
              <a:cs typeface="Times New Roman" pitchFamily="18" charset="0"/>
            </a:endParaRPr>
          </a:p>
        </p:txBody>
      </p:sp>
      <p:sp>
        <p:nvSpPr>
          <p:cNvPr id="5" name="object 5"/>
          <p:cNvSpPr txBox="1"/>
          <p:nvPr/>
        </p:nvSpPr>
        <p:spPr>
          <a:xfrm>
            <a:off x="487362" y="3059777"/>
            <a:ext cx="6900870" cy="743793"/>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b="1" dirty="0" smtClean="0">
                <a:latin typeface="Times New Roman" pitchFamily="18" charset="0"/>
                <a:cs typeface="Times New Roman" pitchFamily="18" charset="0"/>
              </a:rPr>
              <a:t>Loss of </a:t>
            </a:r>
            <a:r>
              <a:rPr lang="en-US" sz="2800" b="1" dirty="0" err="1" smtClean="0">
                <a:latin typeface="Times New Roman" pitchFamily="18" charset="0"/>
                <a:cs typeface="Times New Roman" pitchFamily="18" charset="0"/>
              </a:rPr>
              <a:t>elastin</a:t>
            </a:r>
            <a:r>
              <a:rPr lang="en-US" sz="2800" dirty="0" smtClean="0">
                <a:latin typeface="Times New Roman" pitchFamily="18" charset="0"/>
                <a:cs typeface="Times New Roman" pitchFamily="18" charset="0"/>
              </a:rPr>
              <a:t>, change in structure </a:t>
            </a:r>
            <a:r>
              <a:rPr lang="en-US" sz="2800" dirty="0" err="1" smtClean="0">
                <a:latin typeface="Times New Roman" pitchFamily="18" charset="0"/>
                <a:cs typeface="Times New Roman" pitchFamily="18" charset="0"/>
              </a:rPr>
              <a:t>proteoglycan</a:t>
            </a:r>
            <a:r>
              <a:rPr lang="en-US" sz="2800" dirty="0" smtClean="0">
                <a:latin typeface="Times New Roman" pitchFamily="18" charset="0"/>
                <a:cs typeface="Times New Roman" pitchFamily="18" charset="0"/>
              </a:rPr>
              <a:t> - formation of wrinkles</a:t>
            </a:r>
            <a:r>
              <a:rPr lang="sr-Latn-RS" sz="2800" dirty="0" smtClean="0">
                <a:latin typeface="Times New Roman" pitchFamily="18" charset="0"/>
                <a:cs typeface="Times New Roman" pitchFamily="18" charset="0"/>
              </a:rPr>
              <a:t>.</a:t>
            </a:r>
            <a:r>
              <a:rPr lang="sr-Latn-RS" sz="2800" spc="-18" dirty="0" smtClean="0">
                <a:solidFill>
                  <a:srgbClr val="000000"/>
                </a:solidFill>
                <a:latin typeface="Times New Roman" pitchFamily="18" charset="0"/>
                <a:cs typeface="Times New Roman" pitchFamily="18" charset="0"/>
              </a:rPr>
              <a:t>  </a:t>
            </a:r>
            <a:endParaRPr sz="2800" spc="-54" dirty="0">
              <a:solidFill>
                <a:srgbClr val="000000"/>
              </a:solidFill>
              <a:latin typeface="Times New Roman" pitchFamily="18" charset="0"/>
              <a:cs typeface="Times New Roman" pitchFamily="18" charset="0"/>
            </a:endParaRPr>
          </a:p>
        </p:txBody>
      </p:sp>
      <p:sp>
        <p:nvSpPr>
          <p:cNvPr id="6" name="object 6"/>
          <p:cNvSpPr txBox="1"/>
          <p:nvPr/>
        </p:nvSpPr>
        <p:spPr>
          <a:xfrm>
            <a:off x="487357" y="4004027"/>
            <a:ext cx="8272516" cy="743793"/>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b="1" dirty="0" smtClean="0">
                <a:latin typeface="Times New Roman" pitchFamily="18" charset="0"/>
                <a:cs typeface="Times New Roman" pitchFamily="18" charset="0"/>
              </a:rPr>
              <a:t>Atrophy of skeletal muscles</a:t>
            </a:r>
            <a:r>
              <a:rPr lang="en-US" sz="2800" dirty="0" smtClean="0">
                <a:latin typeface="Times New Roman" pitchFamily="18" charset="0"/>
                <a:cs typeface="Times New Roman" pitchFamily="18" charset="0"/>
              </a:rPr>
              <a:t>, ↓ tone and contractile abilities of smooth muscles</a:t>
            </a:r>
            <a:r>
              <a:rPr lang="sr-Latn-RS" sz="2800" dirty="0" smtClean="0">
                <a:latin typeface="Times New Roman" pitchFamily="18" charset="0"/>
                <a:cs typeface="Times New Roman" pitchFamily="18" charset="0"/>
              </a:rPr>
              <a:t>.</a:t>
            </a:r>
            <a:endParaRPr sz="2800" dirty="0">
              <a:solidFill>
                <a:srgbClr val="000000"/>
              </a:solidFill>
              <a:latin typeface="Times New Roman" pitchFamily="18" charset="0"/>
              <a:cs typeface="Times New Roman" pitchFamily="18" charset="0"/>
            </a:endParaRPr>
          </a:p>
        </p:txBody>
      </p:sp>
    </p:spTree>
  </p:cSld>
  <p:clrMapOvr>
    <a:masterClrMapping/>
  </p:clrMapOvr>
  <p:transition advTm="2263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83970" y="627553"/>
            <a:ext cx="7579647" cy="487313"/>
          </a:xfrm>
          <a:prstGeom prst="rect">
            <a:avLst/>
          </a:prstGeom>
        </p:spPr>
        <p:txBody>
          <a:bodyPr vert="horz" wrap="square" lIns="0" tIns="0" rIns="0" bIns="0" rtlCol="0">
            <a:spAutoFit/>
          </a:bodyPr>
          <a:lstStyle/>
          <a:p>
            <a:pPr>
              <a:lnSpc>
                <a:spcPts val="3756"/>
              </a:lnSpc>
            </a:pPr>
            <a:r>
              <a:rPr lang="sr-Latn-RS" sz="3600" b="1" dirty="0" smtClean="0">
                <a:solidFill>
                  <a:srgbClr val="CC0000"/>
                </a:solidFill>
                <a:latin typeface="NIKMHC+TimesNewRoman,Bold"/>
                <a:cs typeface="Times New Roman" pitchFamily="18" charset="0"/>
              </a:rPr>
              <a:t>   </a:t>
            </a:r>
            <a:r>
              <a:rPr lang="en-US" sz="3600" b="1" dirty="0" smtClean="0">
                <a:solidFill>
                  <a:srgbClr val="C00000"/>
                </a:solidFill>
                <a:latin typeface="Times New Roman" pitchFamily="18" charset="0"/>
                <a:cs typeface="Times New Roman" pitchFamily="18" charset="0"/>
              </a:rPr>
              <a:t> Extracellular changes in aging</a:t>
            </a:r>
            <a:endParaRPr sz="3600" dirty="0">
              <a:solidFill>
                <a:srgbClr val="CC0000"/>
              </a:solidFill>
              <a:latin typeface="NIKMHC+TimesNewRoman,Bold"/>
              <a:cs typeface="NIKMHC+TimesNewRoman,Bold"/>
            </a:endParaRPr>
          </a:p>
        </p:txBody>
      </p:sp>
      <p:sp>
        <p:nvSpPr>
          <p:cNvPr id="4" name="object 4"/>
          <p:cNvSpPr txBox="1"/>
          <p:nvPr/>
        </p:nvSpPr>
        <p:spPr>
          <a:xfrm>
            <a:off x="549271" y="1609805"/>
            <a:ext cx="8200893" cy="901285"/>
          </a:xfrm>
          <a:prstGeom prst="rect">
            <a:avLst/>
          </a:prstGeom>
        </p:spPr>
        <p:txBody>
          <a:bodyPr vert="horz" wrap="square" lIns="0" tIns="0" rIns="0" bIns="0" rtlCol="0">
            <a:spAutoFit/>
          </a:bodyPr>
          <a:lstStyle/>
          <a:p>
            <a:pPr marL="0" marR="0">
              <a:lnSpc>
                <a:spcPts val="2896"/>
              </a:lnSpc>
              <a:spcBef>
                <a:spcPts val="0"/>
              </a:spcBef>
              <a:spcAft>
                <a:spcPts val="0"/>
              </a:spcAft>
            </a:pPr>
            <a:r>
              <a:rPr sz="2800" dirty="0">
                <a:solidFill>
                  <a:srgbClr val="000000"/>
                </a:solidFill>
                <a:latin typeface="Arial"/>
                <a:cs typeface="Arial"/>
              </a:rPr>
              <a:t>•</a:t>
            </a:r>
            <a:r>
              <a:rPr sz="2800" spc="1022" dirty="0">
                <a:solidFill>
                  <a:srgbClr val="000000"/>
                </a:solidFill>
                <a:latin typeface="Times New Roman"/>
                <a:cs typeface="Times New Roman"/>
              </a:rPr>
              <a:t> </a:t>
            </a:r>
            <a:r>
              <a:rPr sz="2800" spc="-37" dirty="0">
                <a:solidFill>
                  <a:srgbClr val="000000"/>
                </a:solidFill>
                <a:latin typeface="NIKMHC+TimesNewRoman,Bold"/>
                <a:cs typeface="NIKMHC+TimesNewRoman,Bold"/>
              </a:rPr>
              <a:t>Акумулација</a:t>
            </a:r>
            <a:r>
              <a:rPr sz="2800" spc="334" dirty="0">
                <a:solidFill>
                  <a:srgbClr val="000000"/>
                </a:solidFill>
                <a:latin typeface="NIKMHC+TimesNewRoman,Bold"/>
                <a:cs typeface="NIKMHC+TimesNewRoman,Bold"/>
              </a:rPr>
              <a:t> </a:t>
            </a:r>
            <a:r>
              <a:rPr sz="2800" spc="-52" dirty="0">
                <a:solidFill>
                  <a:srgbClr val="000000"/>
                </a:solidFill>
                <a:latin typeface="NIKMHC+TimesNewRoman,Bold"/>
                <a:cs typeface="NIKMHC+TimesNewRoman,Bold"/>
              </a:rPr>
              <a:t>липофусцина</a:t>
            </a:r>
            <a:r>
              <a:rPr sz="2800" spc="421" dirty="0">
                <a:solidFill>
                  <a:srgbClr val="000000"/>
                </a:solidFill>
                <a:latin typeface="NIKMHC+TimesNewRoman,Bold"/>
                <a:cs typeface="NIKMHC+TimesNewRoman,Bold"/>
              </a:rPr>
              <a:t> </a:t>
            </a:r>
            <a:r>
              <a:rPr sz="2800" dirty="0">
                <a:solidFill>
                  <a:srgbClr val="000000"/>
                </a:solidFill>
                <a:latin typeface="NIKMHC+TimesNewRoman,Bold"/>
                <a:cs typeface="NIKMHC+TimesNewRoman,Bold"/>
              </a:rPr>
              <a:t>у </a:t>
            </a:r>
            <a:r>
              <a:rPr sz="2800" spc="-30" dirty="0">
                <a:solidFill>
                  <a:srgbClr val="000000"/>
                </a:solidFill>
                <a:latin typeface="NIKMHC+TimesNewRoman,Bold"/>
                <a:cs typeface="NIKMHC+TimesNewRoman,Bold"/>
              </a:rPr>
              <a:t>секундарним</a:t>
            </a:r>
          </a:p>
        </p:txBody>
      </p:sp>
      <p:sp>
        <p:nvSpPr>
          <p:cNvPr id="5" name="object 5"/>
          <p:cNvSpPr txBox="1"/>
          <p:nvPr/>
        </p:nvSpPr>
        <p:spPr>
          <a:xfrm>
            <a:off x="762000" y="1905000"/>
            <a:ext cx="3765229" cy="900955"/>
          </a:xfrm>
          <a:prstGeom prst="rect">
            <a:avLst/>
          </a:prstGeom>
        </p:spPr>
        <p:txBody>
          <a:bodyPr vert="horz" wrap="square" lIns="0" tIns="0" rIns="0" bIns="0" rtlCol="0">
            <a:spAutoFit/>
          </a:bodyPr>
          <a:lstStyle/>
          <a:p>
            <a:pPr marL="0" marR="0">
              <a:lnSpc>
                <a:spcPts val="2894"/>
              </a:lnSpc>
              <a:spcBef>
                <a:spcPts val="0"/>
              </a:spcBef>
              <a:spcAft>
                <a:spcPts val="0"/>
              </a:spcAft>
            </a:pPr>
            <a:r>
              <a:rPr sz="2800" spc="-15" dirty="0">
                <a:solidFill>
                  <a:srgbClr val="000000"/>
                </a:solidFill>
                <a:latin typeface="NIKMHC+TimesNewRoman,Bold"/>
                <a:cs typeface="NIKMHC+TimesNewRoman,Bold"/>
              </a:rPr>
              <a:t>гранулама</a:t>
            </a:r>
            <a:r>
              <a:rPr sz="2800" spc="85" dirty="0">
                <a:solidFill>
                  <a:srgbClr val="000000"/>
                </a:solidFill>
                <a:latin typeface="NIKMHC+TimesNewRoman,Bold"/>
                <a:cs typeface="NIKMHC+TimesNewRoman,Bold"/>
              </a:rPr>
              <a:t> </a:t>
            </a:r>
            <a:r>
              <a:rPr sz="2800" spc="-34" dirty="0">
                <a:solidFill>
                  <a:srgbClr val="000000"/>
                </a:solidFill>
                <a:latin typeface="NIKMHC+TimesNewRoman,Bold"/>
                <a:cs typeface="NIKMHC+TimesNewRoman,Bold"/>
              </a:rPr>
              <a:t>лизозома</a:t>
            </a:r>
          </a:p>
        </p:txBody>
      </p:sp>
      <p:sp>
        <p:nvSpPr>
          <p:cNvPr id="6" name="object 6"/>
          <p:cNvSpPr txBox="1"/>
          <p:nvPr/>
        </p:nvSpPr>
        <p:spPr>
          <a:xfrm>
            <a:off x="549275" y="2382223"/>
            <a:ext cx="8744750" cy="901286"/>
          </a:xfrm>
          <a:prstGeom prst="rect">
            <a:avLst/>
          </a:prstGeom>
        </p:spPr>
        <p:txBody>
          <a:bodyPr vert="horz" wrap="square" lIns="0" tIns="0" rIns="0" bIns="0" rtlCol="0">
            <a:spAutoFit/>
          </a:bodyPr>
          <a:lstStyle/>
          <a:p>
            <a:pPr marL="0" marR="0">
              <a:lnSpc>
                <a:spcPts val="2896"/>
              </a:lnSpc>
              <a:spcBef>
                <a:spcPts val="0"/>
              </a:spcBef>
              <a:spcAft>
                <a:spcPts val="0"/>
              </a:spcAft>
            </a:pPr>
            <a:r>
              <a:rPr sz="2800" dirty="0">
                <a:solidFill>
                  <a:srgbClr val="000000"/>
                </a:solidFill>
                <a:latin typeface="Arial"/>
                <a:cs typeface="Arial"/>
              </a:rPr>
              <a:t>•</a:t>
            </a:r>
            <a:r>
              <a:rPr sz="2800" spc="1022" dirty="0">
                <a:solidFill>
                  <a:srgbClr val="000000"/>
                </a:solidFill>
                <a:latin typeface="Times New Roman"/>
                <a:cs typeface="Times New Roman"/>
              </a:rPr>
              <a:t> </a:t>
            </a:r>
            <a:r>
              <a:rPr sz="2800" spc="-47" dirty="0">
                <a:solidFill>
                  <a:srgbClr val="000000"/>
                </a:solidFill>
                <a:latin typeface="BIIBQK+TimesNewRoman"/>
                <a:cs typeface="BIIBQK+TimesNewRoman"/>
              </a:rPr>
              <a:t>Стимулација</a:t>
            </a:r>
            <a:r>
              <a:rPr sz="2800" spc="446" dirty="0">
                <a:solidFill>
                  <a:srgbClr val="000000"/>
                </a:solidFill>
                <a:latin typeface="BIIBQK+TimesNewRoman"/>
                <a:cs typeface="BIIBQK+TimesNewRoman"/>
              </a:rPr>
              <a:t> </a:t>
            </a:r>
            <a:r>
              <a:rPr sz="2800" spc="-20" dirty="0">
                <a:solidFill>
                  <a:srgbClr val="000000"/>
                </a:solidFill>
                <a:latin typeface="NIKMHC+TimesNewRoman,Bold"/>
                <a:cs typeface="NIKMHC+TimesNewRoman,Bold"/>
              </a:rPr>
              <a:t>синтезе</a:t>
            </a:r>
            <a:r>
              <a:rPr sz="2800" spc="105" dirty="0">
                <a:solidFill>
                  <a:srgbClr val="000000"/>
                </a:solidFill>
                <a:latin typeface="NIKMHC+TimesNewRoman,Bold"/>
                <a:cs typeface="NIKMHC+TimesNewRoman,Bold"/>
              </a:rPr>
              <a:t> </a:t>
            </a:r>
            <a:r>
              <a:rPr sz="2800" spc="-23" dirty="0">
                <a:solidFill>
                  <a:srgbClr val="000000"/>
                </a:solidFill>
                <a:latin typeface="NIKMHC+TimesNewRoman,Bold"/>
                <a:cs typeface="NIKMHC+TimesNewRoman,Bold"/>
              </a:rPr>
              <a:t>меланина</a:t>
            </a:r>
            <a:r>
              <a:rPr sz="2800" spc="194" dirty="0">
                <a:solidFill>
                  <a:srgbClr val="000000"/>
                </a:solidFill>
                <a:latin typeface="NIKMHC+TimesNewRoman,Bold"/>
                <a:cs typeface="NIKMHC+TimesNewRoman,Bold"/>
              </a:rPr>
              <a:t> </a:t>
            </a:r>
            <a:r>
              <a:rPr sz="2800" spc="-28" dirty="0">
                <a:solidFill>
                  <a:srgbClr val="000000"/>
                </a:solidFill>
                <a:latin typeface="BIIBQK+TimesNewRoman"/>
                <a:cs typeface="BIIBQK+TimesNewRoman"/>
              </a:rPr>
              <a:t>УВ</a:t>
            </a:r>
            <a:r>
              <a:rPr sz="2800" spc="79" dirty="0">
                <a:solidFill>
                  <a:srgbClr val="000000"/>
                </a:solidFill>
                <a:latin typeface="BIIBQK+TimesNewRoman"/>
                <a:cs typeface="BIIBQK+TimesNewRoman"/>
              </a:rPr>
              <a:t> </a:t>
            </a:r>
            <a:r>
              <a:rPr sz="2800" spc="-28" dirty="0">
                <a:solidFill>
                  <a:srgbClr val="000000"/>
                </a:solidFill>
                <a:latin typeface="BIIBQK+TimesNewRoman"/>
                <a:cs typeface="BIIBQK+TimesNewRoman"/>
              </a:rPr>
              <a:t>зрачењем</a:t>
            </a:r>
            <a:r>
              <a:rPr sz="2800" spc="100" dirty="0">
                <a:solidFill>
                  <a:srgbClr val="000000"/>
                </a:solidFill>
                <a:latin typeface="BIIBQK+TimesNewRoman"/>
                <a:cs typeface="BIIBQK+TimesNewRoman"/>
              </a:rPr>
              <a:t> </a:t>
            </a:r>
            <a:r>
              <a:rPr sz="2800" dirty="0">
                <a:solidFill>
                  <a:srgbClr val="000000"/>
                </a:solidFill>
                <a:latin typeface="BIIBQK+TimesNewRoman"/>
                <a:cs typeface="BIIBQK+TimesNewRoman"/>
              </a:rPr>
              <a:t>у</a:t>
            </a:r>
          </a:p>
        </p:txBody>
      </p:sp>
      <p:sp>
        <p:nvSpPr>
          <p:cNvPr id="7" name="object 7"/>
          <p:cNvSpPr txBox="1"/>
          <p:nvPr/>
        </p:nvSpPr>
        <p:spPr>
          <a:xfrm>
            <a:off x="892493" y="2726021"/>
            <a:ext cx="2711173" cy="900955"/>
          </a:xfrm>
          <a:prstGeom prst="rect">
            <a:avLst/>
          </a:prstGeom>
        </p:spPr>
        <p:txBody>
          <a:bodyPr vert="horz" wrap="square" lIns="0" tIns="0" rIns="0" bIns="0" rtlCol="0">
            <a:spAutoFit/>
          </a:bodyPr>
          <a:lstStyle/>
          <a:p>
            <a:pPr marL="0" marR="0">
              <a:lnSpc>
                <a:spcPts val="2894"/>
              </a:lnSpc>
              <a:spcBef>
                <a:spcPts val="0"/>
              </a:spcBef>
              <a:spcAft>
                <a:spcPts val="0"/>
              </a:spcAft>
            </a:pPr>
            <a:r>
              <a:rPr sz="2800" spc="-27" dirty="0">
                <a:solidFill>
                  <a:srgbClr val="000000"/>
                </a:solidFill>
                <a:latin typeface="BIIBQK+TimesNewRoman"/>
                <a:cs typeface="BIIBQK+TimesNewRoman"/>
              </a:rPr>
              <a:t>меланоцитима</a:t>
            </a:r>
          </a:p>
        </p:txBody>
      </p:sp>
      <p:sp>
        <p:nvSpPr>
          <p:cNvPr id="8" name="object 8"/>
          <p:cNvSpPr txBox="1"/>
          <p:nvPr/>
        </p:nvSpPr>
        <p:spPr>
          <a:xfrm>
            <a:off x="549262" y="3145617"/>
            <a:ext cx="8511481" cy="185948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b="1" dirty="0" smtClean="0">
                <a:latin typeface="Times New Roman" pitchFamily="18" charset="0"/>
                <a:cs typeface="Times New Roman" pitchFamily="18" charset="0"/>
              </a:rPr>
              <a:t>Accumulation of melanin </a:t>
            </a:r>
            <a:r>
              <a:rPr lang="en-US" sz="2800" dirty="0" smtClean="0">
                <a:latin typeface="Times New Roman" pitchFamily="18" charset="0"/>
                <a:cs typeface="Times New Roman" pitchFamily="18" charset="0"/>
              </a:rPr>
              <a:t>in skin cells, </a:t>
            </a:r>
            <a:r>
              <a:rPr lang="en-US" sz="2800" dirty="0" err="1" smtClean="0">
                <a:latin typeface="Times New Roman" pitchFamily="18" charset="0"/>
                <a:cs typeface="Times New Roman" pitchFamily="18" charset="0"/>
              </a:rPr>
              <a:t>melanosomes</a:t>
            </a:r>
            <a:r>
              <a:rPr lang="en-US" sz="2800" dirty="0" smtClean="0">
                <a:latin typeface="Times New Roman" pitchFamily="18" charset="0"/>
                <a:cs typeface="Times New Roman" pitchFamily="18" charset="0"/>
              </a:rPr>
              <a:t> and </a:t>
            </a:r>
            <a:r>
              <a:rPr lang="en-US" sz="2800" dirty="0" err="1" smtClean="0">
                <a:latin typeface="Times New Roman" pitchFamily="18" charset="0"/>
                <a:cs typeface="Times New Roman" pitchFamily="18" charset="0"/>
              </a:rPr>
              <a:t>melanophores</a:t>
            </a:r>
            <a:r>
              <a:rPr lang="en-US" sz="2800"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formation freckle</a:t>
            </a:r>
            <a:r>
              <a:rPr lang="en-US" sz="2800" dirty="0" smtClean="0">
                <a:latin typeface="Times New Roman" pitchFamily="18" charset="0"/>
                <a:cs typeface="Times New Roman" pitchFamily="18" charset="0"/>
              </a:rPr>
              <a:t>)</a:t>
            </a:r>
            <a:endParaRPr lang="sr-Latn-RS" sz="2800" dirty="0" smtClean="0">
              <a:latin typeface="Times New Roman" pitchFamily="18" charset="0"/>
              <a:cs typeface="Times New Roman" pitchFamily="18" charset="0"/>
            </a:endParaRPr>
          </a:p>
          <a:p>
            <a:pPr>
              <a:lnSpc>
                <a:spcPts val="2896"/>
              </a:lnSpc>
            </a:pPr>
            <a:r>
              <a:rPr lang="en-US" sz="2800" dirty="0" smtClean="0">
                <a:latin typeface="Times New Roman" pitchFamily="18" charset="0"/>
                <a:cs typeface="Times New Roman" pitchFamily="18" charset="0"/>
              </a:rPr>
              <a:t> </a:t>
            </a:r>
            <a:endParaRPr lang="sr-Latn-RS" sz="2800" dirty="0" smtClean="0">
              <a:latin typeface="Times New Roman" pitchFamily="18" charset="0"/>
              <a:cs typeface="Times New Roman" pitchFamily="18" charset="0"/>
            </a:endParaRPr>
          </a:p>
          <a:p>
            <a:pPr>
              <a:lnSpc>
                <a:spcPts val="2896"/>
              </a:lnSpc>
            </a:pPr>
            <a:r>
              <a:rPr lang="en-US" sz="2800"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Dystrophic calcification </a:t>
            </a:r>
            <a:r>
              <a:rPr lang="en-US" sz="2800" dirty="0" smtClean="0">
                <a:latin typeface="Times New Roman" pitchFamily="18" charset="0"/>
                <a:cs typeface="Times New Roman" pitchFamily="18" charset="0"/>
              </a:rPr>
              <a:t>of blood vessel walls vessels and arteriosclerosis</a:t>
            </a:r>
            <a:r>
              <a:rPr lang="sr-Latn-RS" sz="2800" dirty="0" smtClean="0">
                <a:latin typeface="Times New Roman" pitchFamily="18" charset="0"/>
                <a:cs typeface="Times New Roman" pitchFamily="18" charset="0"/>
              </a:rPr>
              <a:t>.</a:t>
            </a:r>
            <a:endParaRPr sz="2800" spc="-20" dirty="0">
              <a:solidFill>
                <a:srgbClr val="000000"/>
              </a:solidFill>
              <a:latin typeface="Times New Roman" pitchFamily="18" charset="0"/>
              <a:cs typeface="Times New Roman" pitchFamily="18" charset="0"/>
            </a:endParaRPr>
          </a:p>
        </p:txBody>
      </p:sp>
    </p:spTree>
  </p:cSld>
  <p:clrMapOvr>
    <a:masterClrMapping/>
  </p:clrMapOvr>
  <p:transition advTm="23941"/>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3048002" y="625229"/>
            <a:ext cx="3676150" cy="525785"/>
          </a:xfrm>
          <a:prstGeom prst="rect">
            <a:avLst/>
          </a:prstGeom>
        </p:spPr>
        <p:txBody>
          <a:bodyPr vert="horz" wrap="square" lIns="0" tIns="0" rIns="0" bIns="0" rtlCol="0">
            <a:spAutoFit/>
          </a:bodyPr>
          <a:lstStyle/>
          <a:p>
            <a:pPr>
              <a:lnSpc>
                <a:spcPts val="4149"/>
              </a:lnSpc>
            </a:pPr>
            <a:r>
              <a:rPr lang="sr-Latn-RS" sz="4000" spc="-21" dirty="0" smtClean="0">
                <a:solidFill>
                  <a:srgbClr val="CC0000"/>
                </a:solidFill>
                <a:latin typeface="NIKMHC+TimesNewRoman,Bold"/>
              </a:rPr>
              <a:t>     </a:t>
            </a:r>
            <a:r>
              <a:rPr lang="en-US" sz="4000" b="1" dirty="0" err="1" smtClean="0">
                <a:solidFill>
                  <a:srgbClr val="C00000"/>
                </a:solidFill>
                <a:latin typeface="Times New Roman" pitchFamily="18" charset="0"/>
                <a:cs typeface="Times New Roman" pitchFamily="18" charset="0"/>
              </a:rPr>
              <a:t>Lipofuscin</a:t>
            </a:r>
            <a:endParaRPr sz="4000" b="1" spc="-21" dirty="0">
              <a:solidFill>
                <a:srgbClr val="C00000"/>
              </a:solidFill>
              <a:latin typeface="Times New Roman" pitchFamily="18" charset="0"/>
              <a:cs typeface="Times New Roman" pitchFamily="18" charset="0"/>
            </a:endParaRPr>
          </a:p>
        </p:txBody>
      </p:sp>
      <p:sp>
        <p:nvSpPr>
          <p:cNvPr id="4" name="object 4"/>
          <p:cNvSpPr txBox="1"/>
          <p:nvPr/>
        </p:nvSpPr>
        <p:spPr>
          <a:xfrm>
            <a:off x="549275" y="1600201"/>
            <a:ext cx="8442325"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a:t>
            </a:r>
            <a:r>
              <a:rPr lang="en-US" sz="2800" b="1" dirty="0" smtClean="0">
                <a:latin typeface="Times New Roman" pitchFamily="18" charset="0"/>
                <a:cs typeface="Times New Roman" pitchFamily="18" charset="0"/>
              </a:rPr>
              <a:t>senile</a:t>
            </a:r>
            <a:r>
              <a:rPr lang="en-US" sz="2800" dirty="0" smtClean="0">
                <a:latin typeface="Times New Roman" pitchFamily="18" charset="0"/>
                <a:cs typeface="Times New Roman" pitchFamily="18" charset="0"/>
              </a:rPr>
              <a:t>" pigment that accumulates in the larger amount in </a:t>
            </a:r>
            <a:r>
              <a:rPr lang="en-US" sz="2800" dirty="0" err="1" smtClean="0">
                <a:latin typeface="Times New Roman" pitchFamily="18" charset="0"/>
                <a:cs typeface="Times New Roman" pitchFamily="18" charset="0"/>
              </a:rPr>
              <a:t>postmitotic</a:t>
            </a:r>
            <a:r>
              <a:rPr lang="en-US" sz="2800" dirty="0" smtClean="0">
                <a:latin typeface="Times New Roman" pitchFamily="18" charset="0"/>
                <a:cs typeface="Times New Roman" pitchFamily="18" charset="0"/>
              </a:rPr>
              <a:t> long-lived cells (</a:t>
            </a:r>
            <a:r>
              <a:rPr lang="en-US" sz="2800" dirty="0" err="1" smtClean="0">
                <a:latin typeface="Times New Roman" pitchFamily="18" charset="0"/>
                <a:cs typeface="Times New Roman" pitchFamily="18" charset="0"/>
              </a:rPr>
              <a:t>cardiomyocytes</a:t>
            </a:r>
            <a:r>
              <a:rPr lang="en-US" sz="2800" dirty="0" smtClean="0">
                <a:latin typeface="Times New Roman" pitchFamily="18" charset="0"/>
                <a:cs typeface="Times New Roman" pitchFamily="18" charset="0"/>
              </a:rPr>
              <a:t> and neurons)</a:t>
            </a:r>
            <a:r>
              <a:rPr lang="sr-Latn-RS" sz="2800" dirty="0" smtClean="0">
                <a:latin typeface="Times New Roman" pitchFamily="18" charset="0"/>
                <a:cs typeface="Times New Roman" pitchFamily="18" charset="0"/>
              </a:rPr>
              <a:t>.</a:t>
            </a:r>
            <a:endParaRPr sz="2800" spc="-27" dirty="0">
              <a:solidFill>
                <a:srgbClr val="000000"/>
              </a:solidFill>
              <a:latin typeface="Times New Roman" pitchFamily="18" charset="0"/>
              <a:cs typeface="Times New Roman" pitchFamily="18" charset="0"/>
            </a:endParaRPr>
          </a:p>
        </p:txBody>
      </p:sp>
      <p:sp>
        <p:nvSpPr>
          <p:cNvPr id="5" name="object 5"/>
          <p:cNvSpPr txBox="1"/>
          <p:nvPr/>
        </p:nvSpPr>
        <p:spPr>
          <a:xfrm>
            <a:off x="549288" y="2849838"/>
            <a:ext cx="6401571" cy="371897"/>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Present in liver, heart, neurons</a:t>
            </a:r>
            <a:endParaRPr sz="2800" spc="-47" dirty="0">
              <a:solidFill>
                <a:srgbClr val="000000"/>
              </a:solidFill>
              <a:latin typeface="Times New Roman" pitchFamily="18" charset="0"/>
              <a:cs typeface="Times New Roman" pitchFamily="18" charset="0"/>
            </a:endParaRPr>
          </a:p>
        </p:txBody>
      </p:sp>
      <p:sp>
        <p:nvSpPr>
          <p:cNvPr id="6" name="object 6"/>
          <p:cNvSpPr txBox="1"/>
          <p:nvPr/>
        </p:nvSpPr>
        <p:spPr>
          <a:xfrm>
            <a:off x="549292" y="3450937"/>
            <a:ext cx="8755677" cy="371897"/>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Composed of cross-linked proteins and lipids</a:t>
            </a:r>
            <a:endParaRPr sz="2800" dirty="0">
              <a:solidFill>
                <a:srgbClr val="000000"/>
              </a:solidFill>
              <a:latin typeface="Times New Roman" pitchFamily="18" charset="0"/>
              <a:cs typeface="Times New Roman" pitchFamily="18" charset="0"/>
            </a:endParaRPr>
          </a:p>
        </p:txBody>
      </p:sp>
      <p:sp>
        <p:nvSpPr>
          <p:cNvPr id="8" name="object 8"/>
          <p:cNvSpPr txBox="1"/>
          <p:nvPr/>
        </p:nvSpPr>
        <p:spPr>
          <a:xfrm>
            <a:off x="609600" y="3962400"/>
            <a:ext cx="5733731" cy="743793"/>
          </a:xfrm>
          <a:prstGeom prst="rect">
            <a:avLst/>
          </a:prstGeom>
        </p:spPr>
        <p:txBody>
          <a:bodyPr vert="horz" wrap="square" lIns="0" tIns="0" rIns="0" bIns="0" rtlCol="0">
            <a:spAutoFit/>
          </a:bodyPr>
          <a:lstStyle/>
          <a:p>
            <a:pPr>
              <a:lnSpc>
                <a:spcPts val="2896"/>
              </a:lnSpc>
            </a:pPr>
            <a:r>
              <a:rPr sz="2800">
                <a:solidFill>
                  <a:srgbClr val="000000"/>
                </a:solidFill>
                <a:latin typeface="Times New Roman" pitchFamily="18" charset="0"/>
                <a:cs typeface="Times New Roman" pitchFamily="18" charset="0"/>
              </a:rPr>
              <a:t>•</a:t>
            </a:r>
            <a:r>
              <a:rPr sz="2800" spc="1022">
                <a:solidFill>
                  <a:srgbClr val="00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It gives a yellow-brown color to the cells</a:t>
            </a:r>
            <a:endParaRPr sz="2800" spc="-36" dirty="0">
              <a:solidFill>
                <a:srgbClr val="000000"/>
              </a:solidFill>
              <a:latin typeface="Times New Roman" pitchFamily="18" charset="0"/>
              <a:cs typeface="Times New Roman" pitchFamily="18" charset="0"/>
            </a:endParaRPr>
          </a:p>
        </p:txBody>
      </p:sp>
      <p:sp>
        <p:nvSpPr>
          <p:cNvPr id="9" name="object 9"/>
          <p:cNvSpPr txBox="1"/>
          <p:nvPr/>
        </p:nvSpPr>
        <p:spPr>
          <a:xfrm>
            <a:off x="549303" y="4776553"/>
            <a:ext cx="7912153" cy="743793"/>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Accumulation of </a:t>
            </a:r>
            <a:r>
              <a:rPr lang="en-US" sz="2800" dirty="0" err="1" smtClean="0">
                <a:latin typeface="Times New Roman" pitchFamily="18" charset="0"/>
                <a:cs typeface="Times New Roman" pitchFamily="18" charset="0"/>
              </a:rPr>
              <a:t>lipofuscin</a:t>
            </a:r>
            <a:r>
              <a:rPr lang="en-US" sz="2800" dirty="0" smtClean="0">
                <a:latin typeface="Times New Roman" pitchFamily="18" charset="0"/>
                <a:cs typeface="Times New Roman" pitchFamily="18" charset="0"/>
              </a:rPr>
              <a:t> due to incomplete degradation of proteins, lipids and damaged organelles.</a:t>
            </a:r>
            <a:endParaRPr sz="2800" spc="-30" dirty="0">
              <a:solidFill>
                <a:srgbClr val="000000"/>
              </a:solidFill>
              <a:latin typeface="Times New Roman" pitchFamily="18" charset="0"/>
              <a:cs typeface="Times New Roman" pitchFamily="18" charset="0"/>
            </a:endParaRPr>
          </a:p>
        </p:txBody>
      </p:sp>
      <p:sp>
        <p:nvSpPr>
          <p:cNvPr id="10" name="object 7"/>
          <p:cNvSpPr txBox="1"/>
          <p:nvPr/>
        </p:nvSpPr>
        <p:spPr>
          <a:xfrm>
            <a:off x="892513" y="3813253"/>
            <a:ext cx="1696878"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0" dirty="0">
              <a:solidFill>
                <a:srgbClr val="000000"/>
              </a:solidFill>
              <a:latin typeface="NIKMHC+TimesNewRoman,Bold"/>
              <a:cs typeface="NIKMHC+TimesNewRoman,Bold"/>
            </a:endParaRPr>
          </a:p>
        </p:txBody>
      </p:sp>
      <p:sp>
        <p:nvSpPr>
          <p:cNvPr id="11" name="object 7"/>
          <p:cNvSpPr txBox="1"/>
          <p:nvPr/>
        </p:nvSpPr>
        <p:spPr>
          <a:xfrm>
            <a:off x="1044913" y="3965653"/>
            <a:ext cx="1696878"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0" dirty="0">
              <a:solidFill>
                <a:srgbClr val="000000"/>
              </a:solidFill>
              <a:latin typeface="NIKMHC+TimesNewRoman,Bold"/>
              <a:cs typeface="NIKMHC+TimesNewRoman,Bold"/>
            </a:endParaRPr>
          </a:p>
        </p:txBody>
      </p:sp>
      <p:sp>
        <p:nvSpPr>
          <p:cNvPr id="12" name="object 7"/>
          <p:cNvSpPr txBox="1"/>
          <p:nvPr/>
        </p:nvSpPr>
        <p:spPr>
          <a:xfrm>
            <a:off x="1143000" y="4114800"/>
            <a:ext cx="1696878"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0" dirty="0">
              <a:solidFill>
                <a:srgbClr val="000000"/>
              </a:solidFill>
              <a:latin typeface="NIKMHC+TimesNewRoman,Bold"/>
              <a:cs typeface="NIKMHC+TimesNewRoman,Bold"/>
            </a:endParaRPr>
          </a:p>
        </p:txBody>
      </p:sp>
    </p:spTree>
  </p:cSld>
  <p:clrMapOvr>
    <a:masterClrMapping/>
  </p:clrMapOvr>
  <p:transition advTm="3605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3467356" y="564389"/>
            <a:ext cx="3073599" cy="589905"/>
          </a:xfrm>
          <a:prstGeom prst="rect">
            <a:avLst/>
          </a:prstGeom>
        </p:spPr>
        <p:txBody>
          <a:bodyPr vert="horz" wrap="square" lIns="0" tIns="0" rIns="0" bIns="0" rtlCol="0">
            <a:spAutoFit/>
          </a:bodyPr>
          <a:lstStyle/>
          <a:p>
            <a:pPr>
              <a:lnSpc>
                <a:spcPts val="4618"/>
              </a:lnSpc>
            </a:pPr>
            <a:r>
              <a:rPr lang="sr-Latn-RS" sz="4450" b="1" spc="-23" dirty="0" smtClean="0">
                <a:ln w="11430"/>
                <a:solidFill>
                  <a:srgbClr val="CC0000"/>
                </a:solidFill>
                <a:effectLst>
                  <a:outerShdw blurRad="50800" dist="39000" dir="5460000" algn="tl">
                    <a:srgbClr val="000000">
                      <a:alpha val="38000"/>
                    </a:srgbClr>
                  </a:outerShdw>
                </a:effectLst>
                <a:latin typeface="NIKMHC+TimesNewRoman,Bold"/>
                <a:cs typeface="Times New Roman" pitchFamily="18" charset="0"/>
              </a:rPr>
              <a:t>   </a:t>
            </a:r>
            <a:r>
              <a:rPr lang="en-US"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Aging</a:t>
            </a:r>
            <a:endParaRPr sz="4450" spc="-23" dirty="0">
              <a:solidFill>
                <a:srgbClr val="CC0000"/>
              </a:solidFill>
              <a:latin typeface="NIKMHC+TimesNewRoman,Bold"/>
              <a:cs typeface="NIKMHC+TimesNewRoman,Bold"/>
            </a:endParaRPr>
          </a:p>
        </p:txBody>
      </p:sp>
      <p:sp>
        <p:nvSpPr>
          <p:cNvPr id="4" name="object 4"/>
          <p:cNvSpPr txBox="1"/>
          <p:nvPr/>
        </p:nvSpPr>
        <p:spPr>
          <a:xfrm>
            <a:off x="549275" y="1695903"/>
            <a:ext cx="8244929" cy="1115690"/>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b="1" dirty="0" err="1" smtClean="0">
                <a:latin typeface="Times New Roman" pitchFamily="18" charset="0"/>
                <a:cs typeface="Times New Roman" pitchFamily="18" charset="0"/>
              </a:rPr>
              <a:t>Pathoanatomica</a:t>
            </a:r>
            <a:r>
              <a:rPr lang="en-US" sz="2800" dirty="0" err="1" smtClean="0">
                <a:latin typeface="Times New Roman" pitchFamily="18" charset="0"/>
                <a:cs typeface="Times New Roman" pitchFamily="18" charset="0"/>
              </a:rPr>
              <a:t>l</a:t>
            </a:r>
            <a:r>
              <a:rPr lang="en-US" sz="2800" dirty="0" smtClean="0">
                <a:latin typeface="Times New Roman" pitchFamily="18" charset="0"/>
                <a:cs typeface="Times New Roman" pitchFamily="18" charset="0"/>
              </a:rPr>
              <a:t> - the aging process presents </a:t>
            </a:r>
            <a:r>
              <a:rPr lang="en-US" sz="2800" b="1" dirty="0" smtClean="0">
                <a:latin typeface="Times New Roman" pitchFamily="18" charset="0"/>
                <a:cs typeface="Times New Roman" pitchFamily="18" charset="0"/>
              </a:rPr>
              <a:t>increase of extracellular</a:t>
            </a:r>
            <a:r>
              <a:rPr lang="en-US" sz="2800" dirty="0" smtClean="0">
                <a:latin typeface="Times New Roman" pitchFamily="18" charset="0"/>
                <a:cs typeface="Times New Roman" pitchFamily="18" charset="0"/>
              </a:rPr>
              <a:t> in either are on intracellular part of the substance</a:t>
            </a:r>
            <a:endParaRPr sz="2800" spc="-27" dirty="0">
              <a:solidFill>
                <a:srgbClr val="000000"/>
              </a:solidFill>
              <a:latin typeface="Times New Roman" pitchFamily="18" charset="0"/>
              <a:cs typeface="Times New Roman" pitchFamily="18" charset="0"/>
            </a:endParaRPr>
          </a:p>
        </p:txBody>
      </p:sp>
      <p:sp>
        <p:nvSpPr>
          <p:cNvPr id="5" name="object 5"/>
          <p:cNvSpPr txBox="1"/>
          <p:nvPr/>
        </p:nvSpPr>
        <p:spPr>
          <a:xfrm>
            <a:off x="549275" y="3059770"/>
            <a:ext cx="8289925" cy="1115690"/>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b="1" dirty="0" smtClean="0">
                <a:latin typeface="Times New Roman" pitchFamily="18" charset="0"/>
                <a:cs typeface="Times New Roman" pitchFamily="18" charset="0"/>
              </a:rPr>
              <a:t>Metabolic aspect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involutional</a:t>
            </a:r>
            <a:r>
              <a:rPr lang="en-US" sz="2800" dirty="0" smtClean="0">
                <a:latin typeface="Times New Roman" pitchFamily="18" charset="0"/>
                <a:cs typeface="Times New Roman" pitchFamily="18" charset="0"/>
              </a:rPr>
              <a:t> changes in </a:t>
            </a:r>
            <a:r>
              <a:rPr lang="en-US" sz="2800" dirty="0" err="1" smtClean="0">
                <a:latin typeface="Times New Roman" pitchFamily="18" charset="0"/>
                <a:cs typeface="Times New Roman" pitchFamily="18" charset="0"/>
              </a:rPr>
              <a:t>senium</a:t>
            </a:r>
            <a:r>
              <a:rPr lang="en-US" sz="2800" dirty="0" smtClean="0">
                <a:latin typeface="Times New Roman" pitchFamily="18" charset="0"/>
                <a:cs typeface="Times New Roman" pitchFamily="18" charset="0"/>
              </a:rPr>
              <a:t> predominates catabolic processes in relation to anabolic ones</a:t>
            </a:r>
            <a:endParaRPr sz="2800" dirty="0">
              <a:solidFill>
                <a:srgbClr val="000000"/>
              </a:solidFill>
              <a:latin typeface="Times New Roman" pitchFamily="18" charset="0"/>
              <a:cs typeface="Times New Roman" pitchFamily="18" charset="0"/>
            </a:endParaRPr>
          </a:p>
        </p:txBody>
      </p:sp>
      <p:sp>
        <p:nvSpPr>
          <p:cNvPr id="7" name="object 7"/>
          <p:cNvSpPr txBox="1"/>
          <p:nvPr/>
        </p:nvSpPr>
        <p:spPr>
          <a:xfrm>
            <a:off x="549279" y="4495800"/>
            <a:ext cx="8289921" cy="1115690"/>
          </a:xfrm>
          <a:prstGeom prst="rect">
            <a:avLst/>
          </a:prstGeom>
        </p:spPr>
        <p:txBody>
          <a:bodyPr vert="horz" wrap="square" lIns="0" tIns="0" rIns="0" bIns="0" rtlCol="0">
            <a:spAutoFit/>
          </a:bodyPr>
          <a:lstStyle/>
          <a:p>
            <a:pPr>
              <a:lnSpc>
                <a:spcPts val="2896"/>
              </a:lnSpc>
            </a:pPr>
            <a:r>
              <a:rPr sz="2800" smtClean="0">
                <a:solidFill>
                  <a:srgbClr val="000000"/>
                </a:solidFill>
                <a:latin typeface="Times New Roman" pitchFamily="18" charset="0"/>
                <a:cs typeface="Times New Roman" pitchFamily="18" charset="0"/>
              </a:rPr>
              <a:t>•</a:t>
            </a:r>
            <a:r>
              <a:rPr sz="2800" spc="1022" smtClean="0">
                <a:solidFill>
                  <a:srgbClr val="000000"/>
                </a:solidFill>
                <a:latin typeface="Times New Roman" pitchFamily="18" charset="0"/>
                <a:cs typeface="Times New Roman" pitchFamily="18" charset="0"/>
              </a:rPr>
              <a:t> </a:t>
            </a:r>
            <a:r>
              <a:rPr lang="en-US" sz="2800" b="1" dirty="0" smtClean="0">
                <a:latin typeface="Times New Roman" pitchFamily="18" charset="0"/>
                <a:cs typeface="Times New Roman" pitchFamily="18" charset="0"/>
              </a:rPr>
              <a:t>the end result of the aging process </a:t>
            </a:r>
            <a:r>
              <a:rPr lang="en-US" sz="2800" dirty="0" smtClean="0">
                <a:latin typeface="Times New Roman" pitchFamily="18" charset="0"/>
                <a:cs typeface="Times New Roman" pitchFamily="18" charset="0"/>
              </a:rPr>
              <a:t>- multiplication fibrous and collagen elements and gradually decrease in the number of highly differentiated cells</a:t>
            </a:r>
            <a:endParaRPr sz="2800" spc="-44" dirty="0">
              <a:solidFill>
                <a:srgbClr val="000000"/>
              </a:solidFill>
              <a:latin typeface="Times New Roman" pitchFamily="18" charset="0"/>
              <a:cs typeface="Times New Roman" pitchFamily="18" charset="0"/>
            </a:endParaRPr>
          </a:p>
        </p:txBody>
      </p:sp>
      <p:sp>
        <p:nvSpPr>
          <p:cNvPr id="9" name="object 6"/>
          <p:cNvSpPr txBox="1"/>
          <p:nvPr/>
        </p:nvSpPr>
        <p:spPr>
          <a:xfrm>
            <a:off x="767289" y="3962400"/>
            <a:ext cx="837671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7" dirty="0">
              <a:solidFill>
                <a:srgbClr val="000000"/>
              </a:solidFill>
              <a:latin typeface="BIIBQK+TimesNewRoman"/>
              <a:cs typeface="BIIBQK+TimesNewRoman"/>
            </a:endParaRPr>
          </a:p>
        </p:txBody>
      </p:sp>
      <p:sp>
        <p:nvSpPr>
          <p:cNvPr id="10" name="object 6"/>
          <p:cNvSpPr txBox="1"/>
          <p:nvPr/>
        </p:nvSpPr>
        <p:spPr>
          <a:xfrm>
            <a:off x="1044896" y="4070694"/>
            <a:ext cx="837671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7" dirty="0">
              <a:solidFill>
                <a:srgbClr val="000000"/>
              </a:solidFill>
              <a:latin typeface="BIIBQK+TimesNewRoman"/>
              <a:cs typeface="BIIBQK+TimesNewRoman"/>
            </a:endParaRPr>
          </a:p>
        </p:txBody>
      </p:sp>
    </p:spTree>
  </p:cSld>
  <p:clrMapOvr>
    <a:masterClrMapping/>
  </p:clrMapOvr>
  <p:transition advTm="31854"/>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3124202" y="595396"/>
            <a:ext cx="3674320" cy="525785"/>
          </a:xfrm>
          <a:prstGeom prst="rect">
            <a:avLst/>
          </a:prstGeom>
        </p:spPr>
        <p:txBody>
          <a:bodyPr vert="horz" wrap="square" lIns="0" tIns="0" rIns="0" bIns="0" rtlCol="0">
            <a:spAutoFit/>
          </a:bodyPr>
          <a:lstStyle/>
          <a:p>
            <a:pPr>
              <a:lnSpc>
                <a:spcPts val="4147"/>
              </a:lnSpc>
            </a:pPr>
            <a:r>
              <a:rPr lang="sr-Latn-RS" sz="4000" b="1" spc="-20" dirty="0" smtClean="0">
                <a:solidFill>
                  <a:srgbClr val="CC0000"/>
                </a:solidFill>
                <a:latin typeface="NIKMHC+TimesNewRoman,Bold"/>
                <a:cs typeface="Times New Roman" pitchFamily="18" charset="0"/>
              </a:rPr>
              <a:t>  </a:t>
            </a:r>
            <a:r>
              <a:rPr lang="en-US" sz="4000" b="1" dirty="0" smtClean="0">
                <a:solidFill>
                  <a:srgbClr val="C00000"/>
                </a:solidFill>
                <a:latin typeface="Times New Roman" pitchFamily="18" charset="0"/>
                <a:cs typeface="Times New Roman" pitchFamily="18" charset="0"/>
              </a:rPr>
              <a:t> </a:t>
            </a:r>
            <a:r>
              <a:rPr lang="en-US" sz="4000" b="1" dirty="0" err="1" smtClean="0">
                <a:solidFill>
                  <a:srgbClr val="C00000"/>
                </a:solidFill>
                <a:latin typeface="Times New Roman" pitchFamily="18" charset="0"/>
                <a:cs typeface="Times New Roman" pitchFamily="18" charset="0"/>
              </a:rPr>
              <a:t>Lipofuscin</a:t>
            </a:r>
            <a:endParaRPr sz="4000" spc="-20" dirty="0">
              <a:solidFill>
                <a:srgbClr val="CC0000"/>
              </a:solidFill>
              <a:latin typeface="NIKMHC+TimesNewRoman,Bold"/>
              <a:cs typeface="NIKMHC+TimesNewRoman,Bold"/>
            </a:endParaRPr>
          </a:p>
        </p:txBody>
      </p:sp>
      <p:sp>
        <p:nvSpPr>
          <p:cNvPr id="4" name="object 4"/>
          <p:cNvSpPr txBox="1"/>
          <p:nvPr/>
        </p:nvSpPr>
        <p:spPr>
          <a:xfrm>
            <a:off x="663575" y="1638373"/>
            <a:ext cx="8687896" cy="748859"/>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b="1" dirty="0" smtClean="0"/>
              <a:t> </a:t>
            </a:r>
            <a:r>
              <a:rPr lang="en-US" sz="2800" b="1" dirty="0" smtClean="0">
                <a:latin typeface="Times New Roman" pitchFamily="18" charset="0"/>
                <a:cs typeface="Times New Roman" pitchFamily="18" charset="0"/>
              </a:rPr>
              <a:t>Interference </a:t>
            </a:r>
            <a:r>
              <a:rPr lang="en-US" sz="2800" dirty="0" smtClean="0">
                <a:latin typeface="Times New Roman" pitchFamily="18" charset="0"/>
                <a:cs typeface="Times New Roman" pitchFamily="18" charset="0"/>
              </a:rPr>
              <a:t>with the functioning of the </a:t>
            </a:r>
            <a:r>
              <a:rPr lang="en-US" sz="2800" b="1" dirty="0" err="1" smtClean="0">
                <a:latin typeface="Times New Roman" pitchFamily="18" charset="0"/>
                <a:cs typeface="Times New Roman" pitchFamily="18" charset="0"/>
              </a:rPr>
              <a:t>ubiquitin-proteasome</a:t>
            </a:r>
            <a:r>
              <a:rPr lang="en-US" sz="2800" b="1" dirty="0" smtClean="0">
                <a:latin typeface="Times New Roman" pitchFamily="18" charset="0"/>
                <a:cs typeface="Times New Roman" pitchFamily="18" charset="0"/>
              </a:rPr>
              <a:t> system</a:t>
            </a:r>
            <a:r>
              <a:rPr lang="sr-Latn-RS" sz="2800" b="1" dirty="0" smtClean="0"/>
              <a:t>.</a:t>
            </a:r>
            <a:endParaRPr sz="2800" b="1" dirty="0">
              <a:solidFill>
                <a:srgbClr val="000000"/>
              </a:solidFill>
              <a:latin typeface="QLETWW+Times-Bold"/>
              <a:cs typeface="QLETWW+Times-Bold"/>
            </a:endParaRPr>
          </a:p>
        </p:txBody>
      </p:sp>
      <p:sp>
        <p:nvSpPr>
          <p:cNvPr id="6" name="object 6"/>
          <p:cNvSpPr txBox="1"/>
          <p:nvPr/>
        </p:nvSpPr>
        <p:spPr>
          <a:xfrm>
            <a:off x="663575" y="2487372"/>
            <a:ext cx="7657419"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t> </a:t>
            </a:r>
            <a:r>
              <a:rPr lang="en-US" sz="2800" b="1" dirty="0" smtClean="0">
                <a:latin typeface="Times New Roman" pitchFamily="18" charset="0"/>
                <a:cs typeface="Times New Roman" pitchFamily="18" charset="0"/>
              </a:rPr>
              <a:t>Disruption</a:t>
            </a:r>
            <a:r>
              <a:rPr lang="en-US" sz="2800" dirty="0" smtClean="0">
                <a:latin typeface="Times New Roman" pitchFamily="18" charset="0"/>
                <a:cs typeface="Times New Roman" pitchFamily="18" charset="0"/>
              </a:rPr>
              <a:t> of the </a:t>
            </a:r>
            <a:r>
              <a:rPr lang="en-US" sz="2800" dirty="0" err="1" smtClean="0">
                <a:latin typeface="Times New Roman" pitchFamily="18" charset="0"/>
                <a:cs typeface="Times New Roman" pitchFamily="18" charset="0"/>
              </a:rPr>
              <a:t>autophagy</a:t>
            </a:r>
            <a:r>
              <a:rPr lang="en-US" sz="2800" dirty="0" smtClean="0">
                <a:latin typeface="Times New Roman" pitchFamily="18" charset="0"/>
                <a:cs typeface="Times New Roman" pitchFamily="18" charset="0"/>
              </a:rPr>
              <a:t> process by the binding of newly synthesized </a:t>
            </a:r>
            <a:r>
              <a:rPr lang="en-US" sz="2800" dirty="0" err="1" smtClean="0">
                <a:latin typeface="Times New Roman" pitchFamily="18" charset="0"/>
                <a:cs typeface="Times New Roman" pitchFamily="18" charset="0"/>
              </a:rPr>
              <a:t>lysosomal</a:t>
            </a:r>
            <a:r>
              <a:rPr lang="en-US" sz="2800" dirty="0" smtClean="0">
                <a:latin typeface="Times New Roman" pitchFamily="18" charset="0"/>
                <a:cs typeface="Times New Roman" pitchFamily="18" charset="0"/>
              </a:rPr>
              <a:t> enzymes</a:t>
            </a:r>
            <a:r>
              <a:rPr lang="sr-Latn-RS" sz="2800" dirty="0" smtClean="0">
                <a:latin typeface="Times New Roman" pitchFamily="18" charset="0"/>
                <a:cs typeface="Times New Roman" pitchFamily="18" charset="0"/>
              </a:rPr>
              <a:t>.</a:t>
            </a:r>
            <a:r>
              <a:rPr lang="sr-Latn-RS" sz="2800" dirty="0" smtClean="0">
                <a:solidFill>
                  <a:srgbClr val="000000"/>
                </a:solidFill>
                <a:latin typeface="Times New Roman" pitchFamily="18" charset="0"/>
                <a:cs typeface="Times New Roman" pitchFamily="18" charset="0"/>
              </a:rPr>
              <a:t> </a:t>
            </a:r>
            <a:r>
              <a:rPr sz="2800" spc="89" smtClean="0">
                <a:solidFill>
                  <a:srgbClr val="000000"/>
                </a:solidFill>
                <a:latin typeface="Times New Roman" pitchFamily="18" charset="0"/>
                <a:cs typeface="Times New Roman" pitchFamily="18" charset="0"/>
              </a:rPr>
              <a:t> </a:t>
            </a:r>
            <a:endParaRPr sz="2800" spc="-23" dirty="0">
              <a:solidFill>
                <a:srgbClr val="000000"/>
              </a:solidFill>
              <a:latin typeface="Times New Roman" pitchFamily="18" charset="0"/>
              <a:cs typeface="Times New Roman" pitchFamily="18" charset="0"/>
            </a:endParaRPr>
          </a:p>
        </p:txBody>
      </p:sp>
      <p:sp>
        <p:nvSpPr>
          <p:cNvPr id="8" name="object 8"/>
          <p:cNvSpPr txBox="1"/>
          <p:nvPr/>
        </p:nvSpPr>
        <p:spPr>
          <a:xfrm>
            <a:off x="663559" y="3336372"/>
            <a:ext cx="7964257"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sr-Latn-RS" sz="2800" spc="1022" dirty="0" smtClean="0">
                <a:solidFill>
                  <a:srgbClr val="000000"/>
                </a:solidFill>
                <a:latin typeface="Times New Roman"/>
                <a:cs typeface="Times New Roman"/>
              </a:rPr>
              <a:t> </a:t>
            </a:r>
            <a:r>
              <a:rPr lang="en-US" sz="2800" dirty="0" smtClean="0">
                <a:latin typeface="Times New Roman" pitchFamily="18" charset="0"/>
                <a:cs typeface="Times New Roman" pitchFamily="18" charset="0"/>
              </a:rPr>
              <a:t>It can occupy 40-75% of the cell volume and lead to apoptosis</a:t>
            </a:r>
            <a:r>
              <a:rPr lang="sr-Latn-RS" sz="2800" dirty="0" smtClean="0">
                <a:latin typeface="Times New Roman" pitchFamily="18" charset="0"/>
                <a:cs typeface="Times New Roman" pitchFamily="18" charset="0"/>
              </a:rPr>
              <a:t>.</a:t>
            </a:r>
            <a:endParaRPr sz="2800" dirty="0">
              <a:solidFill>
                <a:srgbClr val="000000"/>
              </a:solidFill>
              <a:latin typeface="Times New Roman" pitchFamily="18" charset="0"/>
              <a:cs typeface="Times New Roman" pitchFamily="18" charset="0"/>
            </a:endParaRPr>
          </a:p>
        </p:txBody>
      </p:sp>
      <p:sp>
        <p:nvSpPr>
          <p:cNvPr id="9" name="object 9"/>
          <p:cNvSpPr txBox="1"/>
          <p:nvPr/>
        </p:nvSpPr>
        <p:spPr>
          <a:xfrm>
            <a:off x="663559" y="4185375"/>
            <a:ext cx="7980367" cy="743793"/>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It can lead to protein oxidation and lipid </a:t>
            </a:r>
            <a:r>
              <a:rPr lang="en-US" sz="2800" dirty="0" err="1" smtClean="0">
                <a:latin typeface="Times New Roman" pitchFamily="18" charset="0"/>
                <a:cs typeface="Times New Roman" pitchFamily="18" charset="0"/>
              </a:rPr>
              <a:t>peroxidation</a:t>
            </a:r>
            <a:r>
              <a:rPr lang="en-US" sz="2800" dirty="0" smtClean="0"/>
              <a:t>.</a:t>
            </a:r>
            <a:r>
              <a:rPr lang="sr-Latn-RS" sz="2800" dirty="0" smtClean="0">
                <a:solidFill>
                  <a:srgbClr val="000000"/>
                </a:solidFill>
                <a:latin typeface="BIIBQK+TimesNewRoman"/>
                <a:cs typeface="BIIBQK+TimesNewRoman"/>
              </a:rPr>
              <a:t> </a:t>
            </a:r>
            <a:r>
              <a:rPr lang="sr-Latn-RS" sz="2800" spc="10" dirty="0" smtClean="0">
                <a:solidFill>
                  <a:srgbClr val="000000"/>
                </a:solidFill>
                <a:latin typeface="BIIBQK+TimesNewRoman"/>
                <a:cs typeface="BIIBQK+TimesNewRoman"/>
              </a:rPr>
              <a:t> </a:t>
            </a:r>
            <a:endParaRPr sz="2800" dirty="0">
              <a:solidFill>
                <a:srgbClr val="000000"/>
              </a:solidFill>
              <a:latin typeface="NIKMHC+TimesNewRoman,Bold"/>
              <a:cs typeface="NIKMHC+TimesNewRoman,Bold"/>
            </a:endParaRPr>
          </a:p>
        </p:txBody>
      </p:sp>
      <p:sp>
        <p:nvSpPr>
          <p:cNvPr id="11" name="object 5"/>
          <p:cNvSpPr txBox="1"/>
          <p:nvPr/>
        </p:nvSpPr>
        <p:spPr>
          <a:xfrm>
            <a:off x="1006792" y="2010757"/>
            <a:ext cx="2377032"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1" dirty="0">
              <a:solidFill>
                <a:srgbClr val="000000"/>
              </a:solidFill>
              <a:latin typeface="NIKMHC+TimesNewRoman,Bold"/>
              <a:cs typeface="NIKMHC+TimesNewRoman,Bold"/>
            </a:endParaRPr>
          </a:p>
        </p:txBody>
      </p:sp>
      <p:sp>
        <p:nvSpPr>
          <p:cNvPr id="12" name="object 5"/>
          <p:cNvSpPr txBox="1"/>
          <p:nvPr/>
        </p:nvSpPr>
        <p:spPr>
          <a:xfrm>
            <a:off x="1159192" y="2163157"/>
            <a:ext cx="2377032"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1" dirty="0">
              <a:solidFill>
                <a:srgbClr val="000000"/>
              </a:solidFill>
              <a:latin typeface="NIKMHC+TimesNewRoman,Bold"/>
              <a:cs typeface="NIKMHC+TimesNewRoman,Bold"/>
            </a:endParaRPr>
          </a:p>
        </p:txBody>
      </p:sp>
      <p:sp>
        <p:nvSpPr>
          <p:cNvPr id="13" name="object 5"/>
          <p:cNvSpPr txBox="1"/>
          <p:nvPr/>
        </p:nvSpPr>
        <p:spPr>
          <a:xfrm>
            <a:off x="685800" y="2438400"/>
            <a:ext cx="2377032"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1" dirty="0">
              <a:solidFill>
                <a:srgbClr val="000000"/>
              </a:solidFill>
              <a:latin typeface="NIKMHC+TimesNewRoman,Bold"/>
              <a:cs typeface="NIKMHC+TimesNewRoman,Bold"/>
            </a:endParaRPr>
          </a:p>
        </p:txBody>
      </p:sp>
      <p:sp>
        <p:nvSpPr>
          <p:cNvPr id="14" name="object 7"/>
          <p:cNvSpPr txBox="1"/>
          <p:nvPr/>
        </p:nvSpPr>
        <p:spPr>
          <a:xfrm>
            <a:off x="1006793" y="2859479"/>
            <a:ext cx="7065782"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12" dirty="0">
              <a:solidFill>
                <a:srgbClr val="000000"/>
              </a:solidFill>
              <a:latin typeface="BIIBQK+TimesNewRoman"/>
              <a:cs typeface="BIIBQK+TimesNewRoman"/>
            </a:endParaRPr>
          </a:p>
        </p:txBody>
      </p:sp>
      <p:sp>
        <p:nvSpPr>
          <p:cNvPr id="15" name="object 7"/>
          <p:cNvSpPr txBox="1"/>
          <p:nvPr/>
        </p:nvSpPr>
        <p:spPr>
          <a:xfrm>
            <a:off x="1159193" y="3011879"/>
            <a:ext cx="7065782"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12" dirty="0">
              <a:solidFill>
                <a:srgbClr val="000000"/>
              </a:solidFill>
              <a:latin typeface="BIIBQK+TimesNewRoman"/>
              <a:cs typeface="BIIBQK+TimesNewRoman"/>
            </a:endParaRPr>
          </a:p>
        </p:txBody>
      </p:sp>
      <p:sp>
        <p:nvSpPr>
          <p:cNvPr id="16" name="object 7"/>
          <p:cNvSpPr txBox="1"/>
          <p:nvPr/>
        </p:nvSpPr>
        <p:spPr>
          <a:xfrm>
            <a:off x="1311593" y="3164279"/>
            <a:ext cx="7065782"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12" dirty="0">
              <a:solidFill>
                <a:srgbClr val="000000"/>
              </a:solidFill>
              <a:latin typeface="BIIBQK+TimesNewRoman"/>
              <a:cs typeface="BIIBQK+TimesNewRoman"/>
            </a:endParaRPr>
          </a:p>
        </p:txBody>
      </p:sp>
      <p:sp>
        <p:nvSpPr>
          <p:cNvPr id="19" name="object 10"/>
          <p:cNvSpPr txBox="1"/>
          <p:nvPr/>
        </p:nvSpPr>
        <p:spPr>
          <a:xfrm>
            <a:off x="1006780" y="4547838"/>
            <a:ext cx="4122662"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1" dirty="0">
              <a:solidFill>
                <a:srgbClr val="000000"/>
              </a:solidFill>
              <a:latin typeface="NIKMHC+TimesNewRoman,Bold"/>
              <a:cs typeface="NIKMHC+TimesNewRoman,Bold"/>
            </a:endParaRPr>
          </a:p>
        </p:txBody>
      </p:sp>
      <p:sp>
        <p:nvSpPr>
          <p:cNvPr id="20" name="object 10"/>
          <p:cNvSpPr txBox="1"/>
          <p:nvPr/>
        </p:nvSpPr>
        <p:spPr>
          <a:xfrm>
            <a:off x="1159180" y="4700238"/>
            <a:ext cx="4122662"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1" dirty="0">
              <a:solidFill>
                <a:srgbClr val="000000"/>
              </a:solidFill>
              <a:latin typeface="NIKMHC+TimesNewRoman,Bold"/>
              <a:cs typeface="NIKMHC+TimesNewRoman,Bold"/>
            </a:endParaRPr>
          </a:p>
        </p:txBody>
      </p:sp>
      <p:sp>
        <p:nvSpPr>
          <p:cNvPr id="21" name="object 10"/>
          <p:cNvSpPr txBox="1"/>
          <p:nvPr/>
        </p:nvSpPr>
        <p:spPr>
          <a:xfrm>
            <a:off x="1311580" y="4852638"/>
            <a:ext cx="4122662"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1" dirty="0">
              <a:solidFill>
                <a:srgbClr val="000000"/>
              </a:solidFill>
              <a:latin typeface="NIKMHC+TimesNewRoman,Bold"/>
              <a:cs typeface="NIKMHC+TimesNewRoman,Bold"/>
            </a:endParaRPr>
          </a:p>
        </p:txBody>
      </p:sp>
    </p:spTree>
  </p:cSld>
  <p:clrMapOvr>
    <a:masterClrMapping/>
  </p:clrMapOvr>
  <p:transition advTm="17917"/>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074420" y="276525"/>
            <a:ext cx="8042450" cy="974626"/>
          </a:xfrm>
          <a:prstGeom prst="rect">
            <a:avLst/>
          </a:prstGeom>
        </p:spPr>
        <p:txBody>
          <a:bodyPr vert="horz" wrap="square" lIns="0" tIns="0" rIns="0" bIns="0" rtlCol="0">
            <a:spAutoFit/>
          </a:bodyPr>
          <a:lstStyle/>
          <a:p>
            <a:pPr>
              <a:lnSpc>
                <a:spcPts val="3756"/>
              </a:lnSpc>
            </a:pPr>
            <a:r>
              <a:rPr lang="sr-Latn-RS" sz="3600" dirty="0" smtClean="0">
                <a:solidFill>
                  <a:srgbClr val="C00000"/>
                </a:solidFill>
                <a:latin typeface="NIKMHC+TimesNewRoman,Bold"/>
              </a:rPr>
              <a:t> </a:t>
            </a:r>
            <a:r>
              <a:rPr lang="en-US" sz="3600" b="1" dirty="0" smtClean="0">
                <a:solidFill>
                  <a:srgbClr val="C00000"/>
                </a:solidFill>
                <a:latin typeface="Times New Roman" pitchFamily="18" charset="0"/>
                <a:cs typeface="Times New Roman" pitchFamily="18" charset="0"/>
              </a:rPr>
              <a:t>Changes in organs and organ systems </a:t>
            </a:r>
            <a:r>
              <a:rPr lang="sr-Latn-RS" sz="3600" b="1" dirty="0" smtClean="0">
                <a:solidFill>
                  <a:srgbClr val="C00000"/>
                </a:solidFill>
                <a:latin typeface="Times New Roman" pitchFamily="18" charset="0"/>
                <a:cs typeface="Times New Roman" pitchFamily="18" charset="0"/>
              </a:rPr>
              <a:t>  </a:t>
            </a:r>
            <a:r>
              <a:rPr lang="en-US" sz="3600" b="1" dirty="0" smtClean="0">
                <a:solidFill>
                  <a:srgbClr val="C00000"/>
                </a:solidFill>
                <a:latin typeface="Times New Roman" pitchFamily="18" charset="0"/>
                <a:cs typeface="Times New Roman" pitchFamily="18" charset="0"/>
              </a:rPr>
              <a:t>during aging</a:t>
            </a:r>
            <a:r>
              <a:rPr sz="3600" b="1" smtClean="0">
                <a:solidFill>
                  <a:srgbClr val="C00000"/>
                </a:solidFill>
                <a:latin typeface="Times New Roman" pitchFamily="18" charset="0"/>
                <a:cs typeface="Times New Roman" pitchFamily="18" charset="0"/>
              </a:rPr>
              <a:t> </a:t>
            </a:r>
            <a:endParaRPr sz="3600" b="1" spc="10" dirty="0">
              <a:solidFill>
                <a:srgbClr val="C00000"/>
              </a:solidFill>
              <a:latin typeface="Times New Roman" pitchFamily="18" charset="0"/>
              <a:cs typeface="Times New Roman" pitchFamily="18" charset="0"/>
            </a:endParaRPr>
          </a:p>
        </p:txBody>
      </p:sp>
    </p:spTree>
  </p:cSld>
  <p:clrMapOvr>
    <a:masterClrMapping/>
  </p:clrMapOvr>
  <p:transition advTm="5096"/>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303020" y="568345"/>
            <a:ext cx="7326938" cy="525785"/>
          </a:xfrm>
          <a:prstGeom prst="rect">
            <a:avLst/>
          </a:prstGeom>
        </p:spPr>
        <p:txBody>
          <a:bodyPr vert="horz" wrap="square" lIns="0" tIns="0" rIns="0" bIns="0" rtlCol="0">
            <a:spAutoFit/>
          </a:bodyPr>
          <a:lstStyle/>
          <a:p>
            <a:pPr>
              <a:lnSpc>
                <a:spcPts val="4147"/>
              </a:lnSpc>
            </a:pPr>
            <a:r>
              <a:rPr lang="sr-Latn-RS" sz="4000" spc="-55"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Aging and skin integrity</a:t>
            </a:r>
            <a:endParaRPr sz="4000" b="1" spc="-72" dirty="0">
              <a:solidFill>
                <a:srgbClr val="C00000"/>
              </a:solidFill>
              <a:latin typeface="Times New Roman" pitchFamily="18" charset="0"/>
              <a:cs typeface="Times New Roman" pitchFamily="18" charset="0"/>
            </a:endParaRPr>
          </a:p>
        </p:txBody>
      </p:sp>
    </p:spTree>
  </p:cSld>
  <p:clrMapOvr>
    <a:masterClrMapping/>
  </p:clrMapOvr>
  <p:transition advTm="4883"/>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379475" y="614446"/>
            <a:ext cx="7332751" cy="525785"/>
          </a:xfrm>
          <a:prstGeom prst="rect">
            <a:avLst/>
          </a:prstGeom>
        </p:spPr>
        <p:txBody>
          <a:bodyPr vert="horz" wrap="square" lIns="0" tIns="0" rIns="0" bIns="0" rtlCol="0">
            <a:spAutoFit/>
          </a:bodyPr>
          <a:lstStyle/>
          <a:p>
            <a:pPr>
              <a:lnSpc>
                <a:spcPts val="4147"/>
              </a:lnSpc>
            </a:pPr>
            <a:r>
              <a:rPr lang="sr-Latn-RS" sz="4000" spc="-55"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Aging and skin integrity</a:t>
            </a:r>
            <a:endParaRPr lang="sr-Latn-RS" sz="4000" b="1" spc="-72" dirty="0" smtClean="0">
              <a:solidFill>
                <a:srgbClr val="C00000"/>
              </a:solidFill>
              <a:latin typeface="Times New Roman" pitchFamily="18" charset="0"/>
              <a:cs typeface="Times New Roman" pitchFamily="18" charset="0"/>
            </a:endParaRPr>
          </a:p>
        </p:txBody>
      </p:sp>
      <p:sp>
        <p:nvSpPr>
          <p:cNvPr id="4" name="object 4"/>
          <p:cNvSpPr txBox="1"/>
          <p:nvPr/>
        </p:nvSpPr>
        <p:spPr>
          <a:xfrm>
            <a:off x="549271" y="1466930"/>
            <a:ext cx="5660369"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t> </a:t>
            </a:r>
            <a:r>
              <a:rPr lang="en-US" sz="2800" b="1" dirty="0" smtClean="0">
                <a:latin typeface="Times New Roman" pitchFamily="18" charset="0"/>
                <a:cs typeface="Times New Roman" pitchFamily="18" charset="0"/>
              </a:rPr>
              <a:t>Thinner, drier, wrinkled skin </a:t>
            </a:r>
            <a:r>
              <a:rPr lang="en-US" sz="2800" dirty="0" smtClean="0">
                <a:latin typeface="Times New Roman" pitchFamily="18" charset="0"/>
                <a:cs typeface="Times New Roman" pitchFamily="18" charset="0"/>
              </a:rPr>
              <a:t>with altered pigmentation</a:t>
            </a:r>
            <a:r>
              <a:rPr sz="2800" spc="43" smtClean="0">
                <a:solidFill>
                  <a:srgbClr val="000000"/>
                </a:solidFill>
                <a:latin typeface="Times New Roman" pitchFamily="18" charset="0"/>
                <a:cs typeface="Times New Roman" pitchFamily="18" charset="0"/>
              </a:rPr>
              <a:t> </a:t>
            </a:r>
            <a:endParaRPr sz="2800" spc="-55" dirty="0">
              <a:solidFill>
                <a:srgbClr val="000000"/>
              </a:solidFill>
              <a:latin typeface="Times New Roman" pitchFamily="18" charset="0"/>
              <a:cs typeface="Times New Roman" pitchFamily="18" charset="0"/>
            </a:endParaRPr>
          </a:p>
        </p:txBody>
      </p:sp>
      <p:sp>
        <p:nvSpPr>
          <p:cNvPr id="6" name="object 6"/>
          <p:cNvSpPr txBox="1"/>
          <p:nvPr/>
        </p:nvSpPr>
        <p:spPr>
          <a:xfrm>
            <a:off x="549275" y="2411445"/>
            <a:ext cx="6270543" cy="743793"/>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en-US" sz="2800" b="1" dirty="0" smtClean="0">
                <a:latin typeface="Times New Roman" pitchFamily="18" charset="0"/>
                <a:cs typeface="Times New Roman" pitchFamily="18" charset="0"/>
              </a:rPr>
              <a:t>Stratification</a:t>
            </a:r>
            <a:r>
              <a:rPr lang="en-US" sz="2800" dirty="0" smtClean="0">
                <a:latin typeface="Times New Roman" pitchFamily="18" charset="0"/>
                <a:cs typeface="Times New Roman" pitchFamily="18" charset="0"/>
              </a:rPr>
              <a:t> of the </a:t>
            </a:r>
            <a:r>
              <a:rPr lang="en-US" sz="2800" dirty="0" err="1" smtClean="0">
                <a:latin typeface="Times New Roman" pitchFamily="18" charset="0"/>
                <a:cs typeface="Times New Roman" pitchFamily="18" charset="0"/>
              </a:rPr>
              <a:t>dermoepidermal</a:t>
            </a:r>
            <a:r>
              <a:rPr lang="en-US" sz="2800" dirty="0" smtClean="0">
                <a:latin typeface="Times New Roman" pitchFamily="18" charset="0"/>
                <a:cs typeface="Times New Roman" pitchFamily="18" charset="0"/>
              </a:rPr>
              <a:t> border</a:t>
            </a:r>
            <a:r>
              <a:rPr lang="sr-Latn-RS" sz="2800" dirty="0" smtClean="0"/>
              <a:t>.</a:t>
            </a:r>
            <a:endParaRPr sz="2800" spc="-28" dirty="0">
              <a:solidFill>
                <a:srgbClr val="000000"/>
              </a:solidFill>
              <a:latin typeface="NIKMHC+TimesNewRoman,Bold"/>
              <a:cs typeface="NIKMHC+TimesNewRoman,Bold"/>
            </a:endParaRPr>
          </a:p>
        </p:txBody>
      </p:sp>
      <p:sp>
        <p:nvSpPr>
          <p:cNvPr id="8" name="object 8"/>
          <p:cNvSpPr txBox="1"/>
          <p:nvPr/>
        </p:nvSpPr>
        <p:spPr>
          <a:xfrm>
            <a:off x="549279" y="3346170"/>
            <a:ext cx="6394799" cy="743793"/>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Reduction in the number of capillary loops • Decrease in the number of </a:t>
            </a:r>
            <a:r>
              <a:rPr lang="en-US" sz="2800" dirty="0" err="1" smtClean="0">
                <a:latin typeface="Times New Roman" pitchFamily="18" charset="0"/>
                <a:cs typeface="Times New Roman" pitchFamily="18" charset="0"/>
              </a:rPr>
              <a:t>melanocytes</a:t>
            </a:r>
            <a:endParaRPr sz="2800" spc="-20" dirty="0">
              <a:solidFill>
                <a:srgbClr val="000000"/>
              </a:solidFill>
              <a:latin typeface="Times New Roman" pitchFamily="18" charset="0"/>
              <a:cs typeface="Times New Roman" pitchFamily="18" charset="0"/>
            </a:endParaRPr>
          </a:p>
        </p:txBody>
      </p:sp>
      <p:sp>
        <p:nvSpPr>
          <p:cNvPr id="9" name="object 9"/>
          <p:cNvSpPr txBox="1"/>
          <p:nvPr/>
        </p:nvSpPr>
        <p:spPr>
          <a:xfrm>
            <a:off x="549273" y="4375867"/>
            <a:ext cx="5956356"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t> </a:t>
            </a:r>
            <a:r>
              <a:rPr lang="en-US" sz="2800" dirty="0" smtClean="0">
                <a:latin typeface="Times New Roman" pitchFamily="18" charset="0"/>
                <a:cs typeface="Times New Roman" pitchFamily="18" charset="0"/>
              </a:rPr>
              <a:t>Decrease in the number of </a:t>
            </a:r>
            <a:r>
              <a:rPr lang="en-US" sz="2800" dirty="0" err="1" smtClean="0">
                <a:latin typeface="Times New Roman" pitchFamily="18" charset="0"/>
                <a:cs typeface="Times New Roman" pitchFamily="18" charset="0"/>
              </a:rPr>
              <a:t>Langerhans</a:t>
            </a:r>
            <a:r>
              <a:rPr lang="en-US" sz="2800" dirty="0" smtClean="0">
                <a:latin typeface="Times New Roman" pitchFamily="18" charset="0"/>
                <a:cs typeface="Times New Roman" pitchFamily="18" charset="0"/>
              </a:rPr>
              <a:t> cells</a:t>
            </a:r>
            <a:r>
              <a:rPr lang="sr-Latn-RS" sz="2800" dirty="0" smtClean="0">
                <a:latin typeface="Times New Roman" pitchFamily="18" charset="0"/>
                <a:cs typeface="Times New Roman" pitchFamily="18" charset="0"/>
              </a:rPr>
              <a:t>.</a:t>
            </a:r>
            <a:endParaRPr sz="2800" spc="-31" dirty="0">
              <a:solidFill>
                <a:srgbClr val="000000"/>
              </a:solidFill>
              <a:latin typeface="Times New Roman" pitchFamily="18" charset="0"/>
              <a:cs typeface="Times New Roman" pitchFamily="18" charset="0"/>
            </a:endParaRPr>
          </a:p>
        </p:txBody>
      </p:sp>
      <p:sp>
        <p:nvSpPr>
          <p:cNvPr id="11" name="object 11"/>
          <p:cNvSpPr txBox="1"/>
          <p:nvPr/>
        </p:nvSpPr>
        <p:spPr>
          <a:xfrm>
            <a:off x="549269" y="5310591"/>
            <a:ext cx="5775332" cy="1628651"/>
          </a:xfrm>
          <a:prstGeom prst="rect">
            <a:avLst/>
          </a:prstGeom>
        </p:spPr>
        <p:txBody>
          <a:bodyPr vert="horz" wrap="square" lIns="0" tIns="0" rIns="0" bIns="0" rtlCol="0">
            <a:spAutoFit/>
          </a:bodyPr>
          <a:lstStyle/>
          <a:p>
            <a:pPr marL="8" marR="0">
              <a:lnSpc>
                <a:spcPts val="2896"/>
              </a:lnSpc>
              <a:spcBef>
                <a:spcPts val="0"/>
              </a:spcBef>
              <a:spcAft>
                <a:spcPts val="0"/>
              </a:spcAft>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Decline in defensive ability </a:t>
            </a:r>
            <a:endParaRPr lang="sr-Latn-RS" sz="2800" dirty="0" smtClean="0">
              <a:latin typeface="Times New Roman" pitchFamily="18" charset="0"/>
              <a:cs typeface="Times New Roman" pitchFamily="18" charset="0"/>
            </a:endParaRPr>
          </a:p>
          <a:p>
            <a:pPr marL="8" marR="0">
              <a:lnSpc>
                <a:spcPts val="2896"/>
              </a:lnSpc>
              <a:spcBef>
                <a:spcPts val="0"/>
              </a:spcBef>
              <a:spcAft>
                <a:spcPts val="0"/>
              </a:spcAft>
            </a:pPr>
            <a:r>
              <a:rPr lang="en-US" sz="2800" dirty="0" smtClean="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Increasing the transparency of the skin("piece of paper")</a:t>
            </a:r>
            <a:r>
              <a:rPr lang="sr-Latn-RS" sz="2800" dirty="0" smtClean="0">
                <a:latin typeface="Times New Roman" pitchFamily="18" charset="0"/>
                <a:cs typeface="Times New Roman" pitchFamily="18" charset="0"/>
              </a:rPr>
              <a:t>.</a:t>
            </a:r>
            <a:endParaRPr sz="2800" spc="-55" smtClean="0">
              <a:solidFill>
                <a:srgbClr val="000000"/>
              </a:solidFill>
              <a:latin typeface="Times New Roman" pitchFamily="18" charset="0"/>
              <a:cs typeface="Times New Roman" pitchFamily="18" charset="0"/>
            </a:endParaRPr>
          </a:p>
          <a:p>
            <a:pPr marL="352737" marR="0">
              <a:lnSpc>
                <a:spcPts val="2894"/>
              </a:lnSpc>
              <a:spcBef>
                <a:spcPts val="1110"/>
              </a:spcBef>
              <a:spcAft>
                <a:spcPts val="0"/>
              </a:spcAft>
            </a:pPr>
            <a:endParaRPr sz="2800" spc="-20" dirty="0">
              <a:solidFill>
                <a:srgbClr val="000000"/>
              </a:solidFill>
              <a:latin typeface="BIIBQK+TimesNewRoman"/>
              <a:cs typeface="BIIBQK+TimesNewRoman"/>
            </a:endParaRPr>
          </a:p>
        </p:txBody>
      </p:sp>
      <p:sp>
        <p:nvSpPr>
          <p:cNvPr id="12" name="object 5"/>
          <p:cNvSpPr txBox="1"/>
          <p:nvPr/>
        </p:nvSpPr>
        <p:spPr>
          <a:xfrm>
            <a:off x="892493" y="1896202"/>
            <a:ext cx="4111649"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5" dirty="0">
              <a:solidFill>
                <a:srgbClr val="000000"/>
              </a:solidFill>
              <a:latin typeface="BIIBQK+TimesNewRoman"/>
              <a:cs typeface="BIIBQK+TimesNewRoman"/>
            </a:endParaRPr>
          </a:p>
        </p:txBody>
      </p:sp>
      <p:sp>
        <p:nvSpPr>
          <p:cNvPr id="13" name="object 5"/>
          <p:cNvSpPr txBox="1"/>
          <p:nvPr/>
        </p:nvSpPr>
        <p:spPr>
          <a:xfrm>
            <a:off x="990600" y="1981200"/>
            <a:ext cx="4111649"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5" dirty="0">
              <a:solidFill>
                <a:srgbClr val="000000"/>
              </a:solidFill>
              <a:latin typeface="BIIBQK+TimesNewRoman"/>
              <a:cs typeface="BIIBQK+TimesNewRoman"/>
            </a:endParaRPr>
          </a:p>
        </p:txBody>
      </p:sp>
      <p:sp>
        <p:nvSpPr>
          <p:cNvPr id="14" name="object 5"/>
          <p:cNvSpPr txBox="1"/>
          <p:nvPr/>
        </p:nvSpPr>
        <p:spPr>
          <a:xfrm>
            <a:off x="685800" y="2362200"/>
            <a:ext cx="4111649" cy="371897"/>
          </a:xfrm>
          <a:prstGeom prst="rect">
            <a:avLst/>
          </a:prstGeom>
        </p:spPr>
        <p:txBody>
          <a:bodyPr vert="horz" wrap="square" lIns="0" tIns="0" rIns="0" bIns="0" rtlCol="0">
            <a:spAutoFit/>
          </a:bodyPr>
          <a:lstStyle/>
          <a:p>
            <a:pPr marL="0" marR="0">
              <a:lnSpc>
                <a:spcPts val="2894"/>
              </a:lnSpc>
              <a:spcBef>
                <a:spcPts val="0"/>
              </a:spcBef>
              <a:spcAft>
                <a:spcPts val="0"/>
              </a:spcAft>
            </a:pPr>
            <a:r>
              <a:rPr lang="sr-Latn-RS" sz="2800" spc="-25" dirty="0" smtClean="0">
                <a:solidFill>
                  <a:srgbClr val="000000"/>
                </a:solidFill>
                <a:latin typeface="BIIBQK+TimesNewRoman"/>
                <a:cs typeface="BIIBQK+TimesNewRoman"/>
              </a:rPr>
              <a:t>   </a:t>
            </a:r>
            <a:endParaRPr sz="2800" spc="-25" dirty="0">
              <a:solidFill>
                <a:srgbClr val="000000"/>
              </a:solidFill>
              <a:latin typeface="BIIBQK+TimesNewRoman"/>
              <a:cs typeface="BIIBQK+TimesNewRoman"/>
            </a:endParaRPr>
          </a:p>
        </p:txBody>
      </p:sp>
      <p:sp>
        <p:nvSpPr>
          <p:cNvPr id="16" name="object 7"/>
          <p:cNvSpPr txBox="1"/>
          <p:nvPr/>
        </p:nvSpPr>
        <p:spPr>
          <a:xfrm>
            <a:off x="1044896" y="2983196"/>
            <a:ext cx="1832416"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12" dirty="0">
              <a:solidFill>
                <a:srgbClr val="000000"/>
              </a:solidFill>
              <a:latin typeface="NIKMHC+TimesNewRoman,Bold"/>
              <a:cs typeface="NIKMHC+TimesNewRoman,Bold"/>
            </a:endParaRPr>
          </a:p>
        </p:txBody>
      </p:sp>
      <p:sp>
        <p:nvSpPr>
          <p:cNvPr id="17" name="object 7"/>
          <p:cNvSpPr txBox="1"/>
          <p:nvPr/>
        </p:nvSpPr>
        <p:spPr>
          <a:xfrm>
            <a:off x="1197296" y="3135596"/>
            <a:ext cx="1832416"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12" dirty="0">
              <a:solidFill>
                <a:srgbClr val="000000"/>
              </a:solidFill>
              <a:latin typeface="NIKMHC+TimesNewRoman,Bold"/>
              <a:cs typeface="NIKMHC+TimesNewRoman,Bold"/>
            </a:endParaRPr>
          </a:p>
        </p:txBody>
      </p:sp>
      <p:sp>
        <p:nvSpPr>
          <p:cNvPr id="18" name="object 7"/>
          <p:cNvSpPr txBox="1"/>
          <p:nvPr/>
        </p:nvSpPr>
        <p:spPr>
          <a:xfrm>
            <a:off x="1349696" y="3287996"/>
            <a:ext cx="1832416"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12" dirty="0">
              <a:solidFill>
                <a:srgbClr val="000000"/>
              </a:solidFill>
              <a:latin typeface="NIKMHC+TimesNewRoman,Bold"/>
              <a:cs typeface="NIKMHC+TimesNewRoman,Bold"/>
            </a:endParaRPr>
          </a:p>
        </p:txBody>
      </p:sp>
      <p:sp>
        <p:nvSpPr>
          <p:cNvPr id="23" name="object 10"/>
          <p:cNvSpPr txBox="1"/>
          <p:nvPr/>
        </p:nvSpPr>
        <p:spPr>
          <a:xfrm>
            <a:off x="892495" y="4795609"/>
            <a:ext cx="1486559"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3" dirty="0">
              <a:solidFill>
                <a:srgbClr val="000000"/>
              </a:solidFill>
              <a:latin typeface="BIIBQK+TimesNewRoman"/>
              <a:cs typeface="BIIBQK+TimesNewRoman"/>
            </a:endParaRPr>
          </a:p>
        </p:txBody>
      </p:sp>
      <p:sp>
        <p:nvSpPr>
          <p:cNvPr id="24" name="object 10"/>
          <p:cNvSpPr txBox="1"/>
          <p:nvPr/>
        </p:nvSpPr>
        <p:spPr>
          <a:xfrm>
            <a:off x="1044895" y="4948009"/>
            <a:ext cx="1486559"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3" dirty="0">
              <a:solidFill>
                <a:srgbClr val="000000"/>
              </a:solidFill>
              <a:latin typeface="BIIBQK+TimesNewRoman"/>
              <a:cs typeface="BIIBQK+TimesNewRoman"/>
            </a:endParaRPr>
          </a:p>
        </p:txBody>
      </p:sp>
      <p:sp>
        <p:nvSpPr>
          <p:cNvPr id="25" name="object 10"/>
          <p:cNvSpPr txBox="1"/>
          <p:nvPr/>
        </p:nvSpPr>
        <p:spPr>
          <a:xfrm>
            <a:off x="1197295" y="5100409"/>
            <a:ext cx="1486559"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3" dirty="0">
              <a:solidFill>
                <a:srgbClr val="000000"/>
              </a:solidFill>
              <a:latin typeface="BIIBQK+TimesNewRoman"/>
              <a:cs typeface="BIIBQK+TimesNewRoman"/>
            </a:endParaRPr>
          </a:p>
        </p:txBody>
      </p:sp>
    </p:spTree>
  </p:cSld>
  <p:clrMapOvr>
    <a:masterClrMapping/>
  </p:clrMapOvr>
  <p:transition advTm="35359"/>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379475" y="614446"/>
            <a:ext cx="7332751" cy="525785"/>
          </a:xfrm>
          <a:prstGeom prst="rect">
            <a:avLst/>
          </a:prstGeom>
        </p:spPr>
        <p:txBody>
          <a:bodyPr vert="horz" wrap="square" lIns="0" tIns="0" rIns="0" bIns="0" rtlCol="0">
            <a:spAutoFit/>
          </a:bodyPr>
          <a:lstStyle/>
          <a:p>
            <a:pPr>
              <a:lnSpc>
                <a:spcPts val="4147"/>
              </a:lnSpc>
            </a:pPr>
            <a:r>
              <a:rPr lang="sr-Latn-RS" sz="4000" b="1" spc="-55" dirty="0" smtClean="0">
                <a:solidFill>
                  <a:srgbClr val="C00000"/>
                </a:solidFill>
                <a:latin typeface="NIKMHC+TimesNewRoman,Bold"/>
                <a:cs typeface="Times New Roman" pitchFamily="18" charset="0"/>
              </a:rPr>
              <a:t>     </a:t>
            </a:r>
            <a:r>
              <a:rPr lang="en-US" sz="4000" b="1" dirty="0" smtClean="0">
                <a:solidFill>
                  <a:srgbClr val="C00000"/>
                </a:solidFill>
                <a:latin typeface="Times New Roman" pitchFamily="18" charset="0"/>
                <a:cs typeface="Times New Roman" pitchFamily="18" charset="0"/>
              </a:rPr>
              <a:t>Aging and skin integrity</a:t>
            </a:r>
            <a:endParaRPr sz="4000" spc="-72" dirty="0">
              <a:solidFill>
                <a:srgbClr val="C00000"/>
              </a:solidFill>
              <a:latin typeface="NIKMHC+TimesNewRoman,Bold"/>
              <a:cs typeface="NIKMHC+TimesNewRoman,Bold"/>
            </a:endParaRPr>
          </a:p>
        </p:txBody>
      </p:sp>
      <p:sp>
        <p:nvSpPr>
          <p:cNvPr id="4" name="object 4"/>
          <p:cNvSpPr txBox="1"/>
          <p:nvPr/>
        </p:nvSpPr>
        <p:spPr>
          <a:xfrm>
            <a:off x="549271" y="1695911"/>
            <a:ext cx="5945395"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b="1" dirty="0" err="1" smtClean="0">
                <a:latin typeface="Times New Roman" pitchFamily="18" charset="0"/>
                <a:cs typeface="Times New Roman" pitchFamily="18" charset="0"/>
              </a:rPr>
              <a:t>Apocrine</a:t>
            </a:r>
            <a:r>
              <a:rPr lang="en-US" sz="2800" b="1" dirty="0" smtClean="0">
                <a:latin typeface="Times New Roman" pitchFamily="18" charset="0"/>
                <a:cs typeface="Times New Roman" pitchFamily="18" charset="0"/>
              </a:rPr>
              <a:t> and sebaceous atrophy gland </a:t>
            </a:r>
            <a:r>
              <a:rPr lang="en-US" sz="2800" dirty="0" smtClean="0">
                <a:latin typeface="Times New Roman" pitchFamily="18" charset="0"/>
                <a:cs typeface="Times New Roman" pitchFamily="18" charset="0"/>
              </a:rPr>
              <a:t>due to reduced </a:t>
            </a:r>
            <a:r>
              <a:rPr lang="en-US" sz="2800" dirty="0" err="1" smtClean="0">
                <a:latin typeface="Times New Roman" pitchFamily="18" charset="0"/>
                <a:cs typeface="Times New Roman" pitchFamily="18" charset="0"/>
              </a:rPr>
              <a:t>vascularity</a:t>
            </a:r>
            <a:r>
              <a:rPr lang="sr-Latn-RS" sz="2800" dirty="0" smtClean="0">
                <a:latin typeface="Times New Roman" pitchFamily="18" charset="0"/>
                <a:cs typeface="Times New Roman" pitchFamily="18" charset="0"/>
              </a:rPr>
              <a:t>.</a:t>
            </a:r>
            <a:endParaRPr sz="2800" spc="-28" dirty="0">
              <a:solidFill>
                <a:srgbClr val="000000"/>
              </a:solidFill>
              <a:latin typeface="Times New Roman" pitchFamily="18" charset="0"/>
              <a:cs typeface="Times New Roman" pitchFamily="18" charset="0"/>
            </a:endParaRPr>
          </a:p>
        </p:txBody>
      </p:sp>
      <p:sp>
        <p:nvSpPr>
          <p:cNvPr id="6" name="object 6"/>
          <p:cNvSpPr txBox="1"/>
          <p:nvPr/>
        </p:nvSpPr>
        <p:spPr>
          <a:xfrm>
            <a:off x="549275" y="3059777"/>
            <a:ext cx="5453115" cy="2154436"/>
          </a:xfrm>
          <a:prstGeom prst="rect">
            <a:avLst/>
          </a:prstGeom>
        </p:spPr>
        <p:txBody>
          <a:bodyPr vert="horz" wrap="square" lIns="0" tIns="0" rIns="0" bIns="0" rtlCol="0">
            <a:spAutoFit/>
          </a:bodyPr>
          <a:lstStyle/>
          <a:p>
            <a:r>
              <a:rPr sz="2800" smtClean="0">
                <a:solidFill>
                  <a:srgbClr val="000000"/>
                </a:solidFill>
                <a:latin typeface="Arial"/>
                <a:cs typeface="Arial"/>
              </a:rPr>
              <a:t>•</a:t>
            </a:r>
            <a:r>
              <a:rPr lang="en-US" sz="2800" dirty="0" smtClean="0">
                <a:latin typeface="Times New Roman" pitchFamily="18" charset="0"/>
                <a:cs typeface="Times New Roman" pitchFamily="18" charset="0"/>
              </a:rPr>
              <a:t>Loss of </a:t>
            </a:r>
            <a:r>
              <a:rPr lang="en-US" sz="2800" dirty="0" err="1" smtClean="0">
                <a:latin typeface="Times New Roman" pitchFamily="18" charset="0"/>
                <a:cs typeface="Times New Roman" pitchFamily="18" charset="0"/>
              </a:rPr>
              <a:t>elastin</a:t>
            </a:r>
            <a:r>
              <a:rPr lang="en-US" sz="2800" dirty="0" smtClean="0">
                <a:latin typeface="Times New Roman" pitchFamily="18" charset="0"/>
                <a:cs typeface="Times New Roman" pitchFamily="18" charset="0"/>
              </a:rPr>
              <a:t>, reduction collagen flexibility fibers-formation of wrinkles and reducing </a:t>
            </a:r>
            <a:r>
              <a:rPr lang="en-US" sz="2800" dirty="0" err="1" smtClean="0">
                <a:latin typeface="Times New Roman" pitchFamily="18" charset="0"/>
                <a:cs typeface="Times New Roman" pitchFamily="18" charset="0"/>
              </a:rPr>
              <a:t>stretchability</a:t>
            </a:r>
            <a:r>
              <a:rPr lang="sr-Latn-RS"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r>
              <a:rPr lang="en-US" sz="2800" dirty="0" smtClean="0"/>
              <a:t/>
            </a:r>
            <a:br>
              <a:rPr lang="en-US" sz="2800" dirty="0" smtClean="0"/>
            </a:br>
            <a:r>
              <a:rPr sz="2800" spc="28" smtClean="0">
                <a:solidFill>
                  <a:srgbClr val="000000"/>
                </a:solidFill>
                <a:latin typeface="NIKMHC+TimesNewRoman,Bold"/>
                <a:cs typeface="NIKMHC+TimesNewRoman,Bold"/>
              </a:rPr>
              <a:t> </a:t>
            </a:r>
            <a:endParaRPr sz="2800" spc="-28" dirty="0">
              <a:solidFill>
                <a:srgbClr val="000000"/>
              </a:solidFill>
              <a:latin typeface="BIIBQK+TimesNewRoman"/>
              <a:cs typeface="BIIBQK+TimesNewRoman"/>
            </a:endParaRPr>
          </a:p>
        </p:txBody>
      </p:sp>
      <p:sp>
        <p:nvSpPr>
          <p:cNvPr id="7" name="object 7"/>
          <p:cNvSpPr txBox="1"/>
          <p:nvPr/>
        </p:nvSpPr>
        <p:spPr>
          <a:xfrm>
            <a:off x="549279" y="4862285"/>
            <a:ext cx="5100469" cy="371897"/>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t> </a:t>
            </a:r>
            <a:r>
              <a:rPr lang="en-US" sz="2800" b="1" dirty="0" smtClean="0">
                <a:latin typeface="Times New Roman" pitchFamily="18" charset="0"/>
                <a:cs typeface="Times New Roman" pitchFamily="18" charset="0"/>
              </a:rPr>
              <a:t>Slow wound healing</a:t>
            </a:r>
            <a:endParaRPr sz="2800" b="1" dirty="0">
              <a:solidFill>
                <a:srgbClr val="000000"/>
              </a:solidFill>
              <a:latin typeface="Times New Roman" pitchFamily="18" charset="0"/>
              <a:cs typeface="Times New Roman" pitchFamily="18" charset="0"/>
            </a:endParaRPr>
          </a:p>
        </p:txBody>
      </p:sp>
      <p:sp>
        <p:nvSpPr>
          <p:cNvPr id="8" name="object 8"/>
          <p:cNvSpPr txBox="1"/>
          <p:nvPr/>
        </p:nvSpPr>
        <p:spPr>
          <a:xfrm>
            <a:off x="549270" y="5367742"/>
            <a:ext cx="4623255"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Loss of </a:t>
            </a:r>
            <a:r>
              <a:rPr lang="en-US" sz="2800" b="1" dirty="0" err="1" smtClean="0">
                <a:latin typeface="Times New Roman" pitchFamily="18" charset="0"/>
                <a:cs typeface="Times New Roman" pitchFamily="18" charset="0"/>
              </a:rPr>
              <a:t>melanocytes</a:t>
            </a:r>
            <a:r>
              <a:rPr lang="en-US" sz="2800" dirty="0" smtClean="0">
                <a:latin typeface="Times New Roman" pitchFamily="18" charset="0"/>
                <a:cs typeface="Times New Roman" pitchFamily="18" charset="0"/>
              </a:rPr>
              <a:t> from hair </a:t>
            </a:r>
            <a:r>
              <a:rPr lang="en-US" sz="2800" b="1" dirty="0" smtClean="0">
                <a:latin typeface="Times New Roman" pitchFamily="18" charset="0"/>
                <a:cs typeface="Times New Roman" pitchFamily="18" charset="0"/>
              </a:rPr>
              <a:t>follicles</a:t>
            </a:r>
            <a:r>
              <a:rPr lang="sr-Latn-RS" sz="2800" b="1" dirty="0" smtClean="0">
                <a:latin typeface="Times New Roman" pitchFamily="18" charset="0"/>
                <a:cs typeface="Times New Roman" pitchFamily="18" charset="0"/>
              </a:rPr>
              <a:t>.</a:t>
            </a:r>
            <a:endParaRPr sz="2800" b="1" spc="-37" dirty="0">
              <a:solidFill>
                <a:srgbClr val="000000"/>
              </a:solidFill>
              <a:latin typeface="Times New Roman" pitchFamily="18" charset="0"/>
              <a:cs typeface="Times New Roman" pitchFamily="18" charset="0"/>
            </a:endParaRPr>
          </a:p>
        </p:txBody>
      </p:sp>
      <p:sp>
        <p:nvSpPr>
          <p:cNvPr id="9" name="object 5"/>
          <p:cNvSpPr txBox="1"/>
          <p:nvPr/>
        </p:nvSpPr>
        <p:spPr>
          <a:xfrm>
            <a:off x="892493" y="2554321"/>
            <a:ext cx="3562027"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0" dirty="0">
              <a:solidFill>
                <a:srgbClr val="000000"/>
              </a:solidFill>
              <a:latin typeface="BIIBQK+TimesNewRoman"/>
              <a:cs typeface="BIIBQK+TimesNewRoman"/>
            </a:endParaRPr>
          </a:p>
        </p:txBody>
      </p:sp>
      <p:sp>
        <p:nvSpPr>
          <p:cNvPr id="10" name="object 5"/>
          <p:cNvSpPr txBox="1"/>
          <p:nvPr/>
        </p:nvSpPr>
        <p:spPr>
          <a:xfrm>
            <a:off x="1044893" y="2706721"/>
            <a:ext cx="3562027"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0" dirty="0">
              <a:solidFill>
                <a:srgbClr val="000000"/>
              </a:solidFill>
              <a:latin typeface="BIIBQK+TimesNewRoman"/>
              <a:cs typeface="BIIBQK+TimesNewRoman"/>
            </a:endParaRPr>
          </a:p>
        </p:txBody>
      </p:sp>
      <p:sp>
        <p:nvSpPr>
          <p:cNvPr id="11" name="object 5"/>
          <p:cNvSpPr txBox="1"/>
          <p:nvPr/>
        </p:nvSpPr>
        <p:spPr>
          <a:xfrm>
            <a:off x="1197293" y="2859121"/>
            <a:ext cx="3562027"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0" dirty="0">
              <a:solidFill>
                <a:srgbClr val="000000"/>
              </a:solidFill>
              <a:latin typeface="BIIBQK+TimesNewRoman"/>
              <a:cs typeface="BIIBQK+TimesNewRoman"/>
            </a:endParaRPr>
          </a:p>
        </p:txBody>
      </p:sp>
    </p:spTree>
  </p:cSld>
  <p:clrMapOvr>
    <a:masterClrMapping/>
  </p:clrMapOvr>
  <p:transition advTm="20812"/>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379475" y="614446"/>
            <a:ext cx="7332751" cy="525785"/>
          </a:xfrm>
          <a:prstGeom prst="rect">
            <a:avLst/>
          </a:prstGeom>
        </p:spPr>
        <p:txBody>
          <a:bodyPr vert="horz" wrap="square" lIns="0" tIns="0" rIns="0" bIns="0" rtlCol="0">
            <a:spAutoFit/>
          </a:bodyPr>
          <a:lstStyle/>
          <a:p>
            <a:pPr>
              <a:lnSpc>
                <a:spcPts val="4147"/>
              </a:lnSpc>
            </a:pPr>
            <a:r>
              <a:rPr lang="sr-Latn-RS" sz="4000" b="1" spc="-55" dirty="0" smtClean="0">
                <a:solidFill>
                  <a:srgbClr val="C00000"/>
                </a:solidFill>
                <a:latin typeface="NIKMHC+TimesNewRoman,Bold"/>
                <a:cs typeface="Times New Roman" pitchFamily="18" charset="0"/>
              </a:rPr>
              <a:t>    </a:t>
            </a:r>
            <a:r>
              <a:rPr lang="en-US" sz="4000" b="1" dirty="0" smtClean="0">
                <a:solidFill>
                  <a:srgbClr val="C00000"/>
                </a:solidFill>
                <a:latin typeface="Times New Roman" pitchFamily="18" charset="0"/>
                <a:cs typeface="Times New Roman" pitchFamily="18" charset="0"/>
              </a:rPr>
              <a:t> Aging and skin integrity</a:t>
            </a:r>
            <a:endParaRPr sz="4000" spc="-72" dirty="0">
              <a:solidFill>
                <a:srgbClr val="C00000"/>
              </a:solidFill>
              <a:latin typeface="NIKMHC+TimesNewRoman,Bold"/>
              <a:cs typeface="NIKMHC+TimesNewRoman,Bold"/>
            </a:endParaRPr>
          </a:p>
        </p:txBody>
      </p:sp>
      <p:sp>
        <p:nvSpPr>
          <p:cNvPr id="4" name="object 4"/>
          <p:cNvSpPr txBox="1"/>
          <p:nvPr/>
        </p:nvSpPr>
        <p:spPr>
          <a:xfrm>
            <a:off x="549271" y="1695911"/>
            <a:ext cx="7997340" cy="743793"/>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b="1" dirty="0" smtClean="0">
                <a:latin typeface="Times New Roman" pitchFamily="18" charset="0"/>
                <a:cs typeface="Times New Roman" pitchFamily="18" charset="0"/>
              </a:rPr>
              <a:t>Increased permeability </a:t>
            </a:r>
            <a:r>
              <a:rPr lang="en-US" sz="2800" dirty="0" smtClean="0">
                <a:latin typeface="Times New Roman" pitchFamily="18" charset="0"/>
                <a:cs typeface="Times New Roman" pitchFamily="18" charset="0"/>
              </a:rPr>
              <a:t>of the skin and reduced removal of substances</a:t>
            </a:r>
            <a:r>
              <a:rPr lang="sr-Latn-RS"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sr-Latn-RS" sz="2800" spc="-25" dirty="0" smtClean="0">
                <a:solidFill>
                  <a:srgbClr val="000000"/>
                </a:solidFill>
                <a:latin typeface="Times New Roman" pitchFamily="18" charset="0"/>
                <a:cs typeface="Times New Roman" pitchFamily="18" charset="0"/>
              </a:rPr>
              <a:t> </a:t>
            </a:r>
            <a:r>
              <a:rPr sz="2800" spc="95" smtClean="0">
                <a:solidFill>
                  <a:srgbClr val="000000"/>
                </a:solidFill>
                <a:latin typeface="Times New Roman" pitchFamily="18" charset="0"/>
                <a:cs typeface="Times New Roman" pitchFamily="18" charset="0"/>
              </a:rPr>
              <a:t> </a:t>
            </a:r>
            <a:endParaRPr sz="2800" spc="-28" dirty="0">
              <a:solidFill>
                <a:srgbClr val="000000"/>
              </a:solidFill>
              <a:latin typeface="Times New Roman" pitchFamily="18" charset="0"/>
              <a:cs typeface="Times New Roman" pitchFamily="18" charset="0"/>
            </a:endParaRPr>
          </a:p>
        </p:txBody>
      </p:sp>
      <p:sp>
        <p:nvSpPr>
          <p:cNvPr id="6" name="object 6"/>
          <p:cNvSpPr txBox="1"/>
          <p:nvPr/>
        </p:nvSpPr>
        <p:spPr>
          <a:xfrm>
            <a:off x="549275" y="2640296"/>
            <a:ext cx="8691995" cy="371897"/>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sr-Latn-RS" sz="2800" spc="1022" dirty="0" smtClean="0">
                <a:solidFill>
                  <a:srgbClr val="000000"/>
                </a:solidFill>
                <a:latin typeface="Times New Roman"/>
                <a:cs typeface="Times New Roman"/>
              </a:rPr>
              <a:t> </a:t>
            </a:r>
            <a:r>
              <a:rPr lang="en-US" sz="2800" dirty="0" smtClean="0">
                <a:latin typeface="Times New Roman" pitchFamily="18" charset="0"/>
                <a:cs typeface="Times New Roman" pitchFamily="18" charset="0"/>
              </a:rPr>
              <a:t>Disturbance of temperature regulation, local and central</a:t>
            </a:r>
            <a:r>
              <a:rPr lang="sr-Latn-RS" sz="2800" dirty="0" smtClean="0"/>
              <a:t>.</a:t>
            </a:r>
            <a:r>
              <a:rPr sz="2800" spc="278" smtClean="0">
                <a:solidFill>
                  <a:srgbClr val="000000"/>
                </a:solidFill>
                <a:latin typeface="BIIBQK+TimesNewRoman"/>
                <a:cs typeface="BIIBQK+TimesNewRoman"/>
              </a:rPr>
              <a:t> </a:t>
            </a:r>
            <a:endParaRPr sz="2800" dirty="0">
              <a:solidFill>
                <a:srgbClr val="000000"/>
              </a:solidFill>
              <a:latin typeface="BIIBQK+TimesNewRoman"/>
              <a:cs typeface="BIIBQK+TimesNewRoman"/>
            </a:endParaRPr>
          </a:p>
        </p:txBody>
      </p:sp>
      <p:sp>
        <p:nvSpPr>
          <p:cNvPr id="8" name="object 8"/>
          <p:cNvSpPr txBox="1"/>
          <p:nvPr/>
        </p:nvSpPr>
        <p:spPr>
          <a:xfrm>
            <a:off x="549279" y="3575020"/>
            <a:ext cx="6469032" cy="371897"/>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sr-Latn-RS" sz="2800" spc="1022" dirty="0" smtClean="0">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Loss of </a:t>
            </a:r>
            <a:r>
              <a:rPr lang="en-US" sz="2800" b="1" dirty="0" smtClean="0">
                <a:latin typeface="Times New Roman" pitchFamily="18" charset="0"/>
                <a:cs typeface="Times New Roman" pitchFamily="18" charset="0"/>
              </a:rPr>
              <a:t>subcutaneous fat</a:t>
            </a:r>
            <a:r>
              <a:rPr lang="sr-Latn-RS" sz="2800" dirty="0" smtClean="0"/>
              <a:t>.</a:t>
            </a:r>
            <a:r>
              <a:rPr sz="2800" spc="242" smtClean="0">
                <a:solidFill>
                  <a:srgbClr val="000000"/>
                </a:solidFill>
                <a:latin typeface="BIIBQK+TimesNewRoman"/>
                <a:cs typeface="BIIBQK+TimesNewRoman"/>
              </a:rPr>
              <a:t> </a:t>
            </a:r>
            <a:endParaRPr sz="2800" spc="-10" dirty="0">
              <a:solidFill>
                <a:srgbClr val="000000"/>
              </a:solidFill>
              <a:latin typeface="NIKMHC+TimesNewRoman,Bold"/>
              <a:cs typeface="NIKMHC+TimesNewRoman,Bold"/>
            </a:endParaRPr>
          </a:p>
        </p:txBody>
      </p:sp>
      <p:sp>
        <p:nvSpPr>
          <p:cNvPr id="9" name="object 9"/>
          <p:cNvSpPr txBox="1"/>
          <p:nvPr/>
        </p:nvSpPr>
        <p:spPr>
          <a:xfrm>
            <a:off x="549283" y="4089867"/>
            <a:ext cx="9195578" cy="1723549"/>
          </a:xfrm>
          <a:prstGeom prst="rect">
            <a:avLst/>
          </a:prstGeom>
        </p:spPr>
        <p:txBody>
          <a:bodyPr vert="horz" wrap="square" lIns="0" tIns="0" rIns="0" bIns="0" rtlCol="0">
            <a:spAutoFit/>
          </a:bodyPr>
          <a:lstStyle/>
          <a:p>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Reduction in the number and sensitivity of touch and pressure receptors</a:t>
            </a:r>
            <a:r>
              <a:rPr lang="sr-Latn-RS"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r>
              <a:rPr lang="en-US" sz="2800" dirty="0" smtClean="0"/>
              <a:t/>
            </a:r>
            <a:br>
              <a:rPr lang="en-US" sz="2800" dirty="0" smtClean="0"/>
            </a:br>
            <a:endParaRPr sz="2800" spc="-25" dirty="0">
              <a:solidFill>
                <a:srgbClr val="000000"/>
              </a:solidFill>
              <a:latin typeface="BIIBQK+TimesNewRoman"/>
              <a:cs typeface="BIIBQK+TimesNewRoman"/>
            </a:endParaRPr>
          </a:p>
        </p:txBody>
      </p:sp>
      <p:sp>
        <p:nvSpPr>
          <p:cNvPr id="11" name="object 11"/>
          <p:cNvSpPr txBox="1"/>
          <p:nvPr/>
        </p:nvSpPr>
        <p:spPr>
          <a:xfrm>
            <a:off x="549287" y="5024460"/>
            <a:ext cx="8492698" cy="743793"/>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Decreased sensory perception due to a decrease in the number of nerve endings</a:t>
            </a:r>
            <a:r>
              <a:rPr lang="sr-Latn-RS" sz="2800" dirty="0" smtClean="0">
                <a:latin typeface="Times New Roman" pitchFamily="18" charset="0"/>
                <a:cs typeface="Times New Roman" pitchFamily="18" charset="0"/>
              </a:rPr>
              <a:t>.</a:t>
            </a:r>
            <a:endParaRPr sz="2800" spc="-28" dirty="0">
              <a:solidFill>
                <a:srgbClr val="000000"/>
              </a:solidFill>
              <a:latin typeface="Times New Roman" pitchFamily="18" charset="0"/>
              <a:cs typeface="Times New Roman" pitchFamily="18" charset="0"/>
            </a:endParaRPr>
          </a:p>
        </p:txBody>
      </p:sp>
      <p:sp>
        <p:nvSpPr>
          <p:cNvPr id="13" name="object 5"/>
          <p:cNvSpPr txBox="1"/>
          <p:nvPr/>
        </p:nvSpPr>
        <p:spPr>
          <a:xfrm>
            <a:off x="892493" y="2125064"/>
            <a:ext cx="4381534"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3" dirty="0">
              <a:solidFill>
                <a:srgbClr val="000000"/>
              </a:solidFill>
              <a:latin typeface="BIIBQK+TimesNewRoman"/>
              <a:cs typeface="BIIBQK+TimesNewRoman"/>
            </a:endParaRPr>
          </a:p>
        </p:txBody>
      </p:sp>
      <p:sp>
        <p:nvSpPr>
          <p:cNvPr id="18" name="object 7"/>
          <p:cNvSpPr txBox="1"/>
          <p:nvPr/>
        </p:nvSpPr>
        <p:spPr>
          <a:xfrm>
            <a:off x="892496" y="3059777"/>
            <a:ext cx="2095767"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5" dirty="0">
              <a:solidFill>
                <a:srgbClr val="000000"/>
              </a:solidFill>
              <a:latin typeface="BIIBQK+TimesNewRoman"/>
              <a:cs typeface="BIIBQK+TimesNewRoman"/>
            </a:endParaRPr>
          </a:p>
        </p:txBody>
      </p:sp>
      <p:sp>
        <p:nvSpPr>
          <p:cNvPr id="19" name="object 7"/>
          <p:cNvSpPr txBox="1"/>
          <p:nvPr/>
        </p:nvSpPr>
        <p:spPr>
          <a:xfrm>
            <a:off x="1044896" y="3212177"/>
            <a:ext cx="2095767"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5" dirty="0">
              <a:solidFill>
                <a:srgbClr val="000000"/>
              </a:solidFill>
              <a:latin typeface="BIIBQK+TimesNewRoman"/>
              <a:cs typeface="BIIBQK+TimesNewRoman"/>
            </a:endParaRPr>
          </a:p>
        </p:txBody>
      </p:sp>
      <p:sp>
        <p:nvSpPr>
          <p:cNvPr id="20" name="object 7"/>
          <p:cNvSpPr txBox="1"/>
          <p:nvPr/>
        </p:nvSpPr>
        <p:spPr>
          <a:xfrm>
            <a:off x="1197296" y="3364577"/>
            <a:ext cx="2095767"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5" dirty="0">
              <a:solidFill>
                <a:srgbClr val="000000"/>
              </a:solidFill>
              <a:latin typeface="BIIBQK+TimesNewRoman"/>
              <a:cs typeface="BIIBQK+TimesNewRoman"/>
            </a:endParaRPr>
          </a:p>
        </p:txBody>
      </p:sp>
      <p:sp>
        <p:nvSpPr>
          <p:cNvPr id="22" name="object 10"/>
          <p:cNvSpPr txBox="1"/>
          <p:nvPr/>
        </p:nvSpPr>
        <p:spPr>
          <a:xfrm>
            <a:off x="892504" y="4519004"/>
            <a:ext cx="2180369"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3" dirty="0">
              <a:solidFill>
                <a:srgbClr val="000000"/>
              </a:solidFill>
              <a:latin typeface="BIIBQK+TimesNewRoman"/>
              <a:cs typeface="BIIBQK+TimesNewRoman"/>
            </a:endParaRPr>
          </a:p>
        </p:txBody>
      </p:sp>
      <p:sp>
        <p:nvSpPr>
          <p:cNvPr id="24" name="object 12"/>
          <p:cNvSpPr txBox="1"/>
          <p:nvPr/>
        </p:nvSpPr>
        <p:spPr>
          <a:xfrm>
            <a:off x="892508" y="5453788"/>
            <a:ext cx="4477518"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8" dirty="0">
              <a:solidFill>
                <a:srgbClr val="000000"/>
              </a:solidFill>
              <a:latin typeface="BIIBQK+TimesNewRoman"/>
              <a:cs typeface="BIIBQK+TimesNewRoman"/>
            </a:endParaRPr>
          </a:p>
        </p:txBody>
      </p:sp>
      <p:sp>
        <p:nvSpPr>
          <p:cNvPr id="25" name="object 12"/>
          <p:cNvSpPr txBox="1"/>
          <p:nvPr/>
        </p:nvSpPr>
        <p:spPr>
          <a:xfrm>
            <a:off x="990600" y="5638800"/>
            <a:ext cx="4477518"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8" dirty="0">
              <a:solidFill>
                <a:srgbClr val="000000"/>
              </a:solidFill>
              <a:latin typeface="BIIBQK+TimesNewRoman"/>
              <a:cs typeface="BIIBQK+TimesNewRoman"/>
            </a:endParaRPr>
          </a:p>
        </p:txBody>
      </p:sp>
    </p:spTree>
  </p:cSld>
  <p:clrMapOvr>
    <a:masterClrMapping/>
  </p:clrMapOvr>
  <p:transition advTm="31296"/>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714372" y="308623"/>
            <a:ext cx="4571563" cy="601062"/>
          </a:xfrm>
          <a:prstGeom prst="rect">
            <a:avLst/>
          </a:prstGeom>
        </p:spPr>
        <p:txBody>
          <a:bodyPr vert="horz" wrap="square" lIns="0" tIns="0" rIns="0" bIns="0" rtlCol="0">
            <a:spAutoFit/>
          </a:bodyPr>
          <a:lstStyle/>
          <a:p>
            <a:pPr>
              <a:lnSpc>
                <a:spcPts val="4616"/>
              </a:lnSpc>
            </a:pPr>
            <a:r>
              <a:rPr lang="en-US" sz="4800" b="1" dirty="0" smtClean="0">
                <a:solidFill>
                  <a:srgbClr val="C00000"/>
                </a:solidFill>
                <a:latin typeface="Times New Roman" pitchFamily="18" charset="0"/>
                <a:cs typeface="Times New Roman" pitchFamily="18" charset="0"/>
              </a:rPr>
              <a:t>Aging and vision</a:t>
            </a:r>
            <a:endParaRPr sz="4450" b="1" spc="-11" dirty="0">
              <a:solidFill>
                <a:srgbClr val="C00000"/>
              </a:solidFill>
              <a:latin typeface="Times New Roman" pitchFamily="18" charset="0"/>
              <a:cs typeface="Times New Roman" pitchFamily="18" charset="0"/>
            </a:endParaRPr>
          </a:p>
        </p:txBody>
      </p:sp>
      <p:sp>
        <p:nvSpPr>
          <p:cNvPr id="4" name="object 4"/>
          <p:cNvSpPr txBox="1"/>
          <p:nvPr/>
        </p:nvSpPr>
        <p:spPr>
          <a:xfrm>
            <a:off x="473071" y="1294088"/>
            <a:ext cx="2173657" cy="743793"/>
          </a:xfrm>
          <a:prstGeom prst="rect">
            <a:avLst/>
          </a:prstGeom>
        </p:spPr>
        <p:txBody>
          <a:bodyPr vert="horz" wrap="square" lIns="0" tIns="0" rIns="0" bIns="0" rtlCol="0">
            <a:spAutoFit/>
          </a:bodyPr>
          <a:lstStyle/>
          <a:p>
            <a:pPr marL="734699" marR="0">
              <a:lnSpc>
                <a:spcPts val="1878"/>
              </a:lnSpc>
              <a:spcBef>
                <a:spcPts val="0"/>
              </a:spcBef>
              <a:spcAft>
                <a:spcPts val="0"/>
              </a:spcAft>
            </a:pPr>
            <a:r>
              <a:rPr lang="sr-Latn-RS" spc="-21" dirty="0" smtClean="0">
                <a:solidFill>
                  <a:srgbClr val="FFFFFF"/>
                </a:solidFill>
                <a:latin typeface="Times New Roman" pitchFamily="18" charset="0"/>
                <a:cs typeface="Times New Roman" pitchFamily="18" charset="0"/>
              </a:rPr>
              <a:t>Structure</a:t>
            </a:r>
            <a:endParaRPr sz="1800" spc="-21" dirty="0">
              <a:solidFill>
                <a:srgbClr val="FFFFFF"/>
              </a:solidFill>
              <a:latin typeface="Times New Roman" pitchFamily="18" charset="0"/>
              <a:cs typeface="Times New Roman" pitchFamily="18" charset="0"/>
            </a:endParaRPr>
          </a:p>
          <a:p>
            <a:pPr marL="0" marR="0">
              <a:lnSpc>
                <a:spcPts val="1878"/>
              </a:lnSpc>
              <a:spcBef>
                <a:spcPts val="2023"/>
              </a:spcBef>
              <a:spcAft>
                <a:spcPts val="0"/>
              </a:spcAft>
            </a:pPr>
            <a:r>
              <a:rPr lang="sr-Latn-RS" spc="-25" dirty="0" smtClean="0">
                <a:solidFill>
                  <a:srgbClr val="000000"/>
                </a:solidFill>
                <a:latin typeface="Times New Roman" pitchFamily="18" charset="0"/>
                <a:cs typeface="Times New Roman" pitchFamily="18" charset="0"/>
              </a:rPr>
              <a:t>Cornea</a:t>
            </a:r>
            <a:endParaRPr sz="1800" spc="-25" dirty="0">
              <a:solidFill>
                <a:srgbClr val="000000"/>
              </a:solidFill>
              <a:latin typeface="Times New Roman" pitchFamily="18" charset="0"/>
              <a:cs typeface="Times New Roman" pitchFamily="18" charset="0"/>
            </a:endParaRPr>
          </a:p>
        </p:txBody>
      </p:sp>
      <p:sp>
        <p:nvSpPr>
          <p:cNvPr id="5" name="object 5"/>
          <p:cNvSpPr txBox="1"/>
          <p:nvPr/>
        </p:nvSpPr>
        <p:spPr>
          <a:xfrm>
            <a:off x="4039609" y="1294088"/>
            <a:ext cx="1267956" cy="243656"/>
          </a:xfrm>
          <a:prstGeom prst="rect">
            <a:avLst/>
          </a:prstGeom>
        </p:spPr>
        <p:txBody>
          <a:bodyPr vert="horz" wrap="square" lIns="0" tIns="0" rIns="0" bIns="0" rtlCol="0">
            <a:spAutoFit/>
          </a:bodyPr>
          <a:lstStyle/>
          <a:p>
            <a:pPr marL="0" marR="0">
              <a:lnSpc>
                <a:spcPts val="1878"/>
              </a:lnSpc>
              <a:spcBef>
                <a:spcPts val="0"/>
              </a:spcBef>
              <a:spcAft>
                <a:spcPts val="0"/>
              </a:spcAft>
            </a:pPr>
            <a:r>
              <a:rPr lang="sr-Latn-RS" dirty="0" smtClean="0">
                <a:solidFill>
                  <a:srgbClr val="FFFFFF"/>
                </a:solidFill>
                <a:latin typeface="Times New Roman" pitchFamily="18" charset="0"/>
                <a:cs typeface="Times New Roman" pitchFamily="18" charset="0"/>
              </a:rPr>
              <a:t>Change</a:t>
            </a:r>
            <a:endParaRPr sz="1800" dirty="0">
              <a:solidFill>
                <a:srgbClr val="FFFFFF"/>
              </a:solidFill>
              <a:latin typeface="Times New Roman" pitchFamily="18" charset="0"/>
              <a:cs typeface="Times New Roman" pitchFamily="18" charset="0"/>
            </a:endParaRPr>
          </a:p>
        </p:txBody>
      </p:sp>
      <p:sp>
        <p:nvSpPr>
          <p:cNvPr id="6" name="object 6"/>
          <p:cNvSpPr txBox="1"/>
          <p:nvPr/>
        </p:nvSpPr>
        <p:spPr>
          <a:xfrm>
            <a:off x="5964813" y="1294088"/>
            <a:ext cx="2695920" cy="743793"/>
          </a:xfrm>
          <a:prstGeom prst="rect">
            <a:avLst/>
          </a:prstGeom>
        </p:spPr>
        <p:txBody>
          <a:bodyPr vert="horz" wrap="square" lIns="0" tIns="0" rIns="0" bIns="0" rtlCol="0">
            <a:spAutoFit/>
          </a:bodyPr>
          <a:lstStyle/>
          <a:p>
            <a:pPr marL="716020" marR="0">
              <a:lnSpc>
                <a:spcPts val="1878"/>
              </a:lnSpc>
              <a:spcBef>
                <a:spcPts val="0"/>
              </a:spcBef>
              <a:spcAft>
                <a:spcPts val="0"/>
              </a:spcAft>
            </a:pPr>
            <a:r>
              <a:rPr lang="sr-Latn-RS" dirty="0" smtClean="0">
                <a:solidFill>
                  <a:srgbClr val="FFFFFF"/>
                </a:solidFill>
                <a:latin typeface="Times New Roman" pitchFamily="18" charset="0"/>
                <a:cs typeface="Times New Roman" pitchFamily="18" charset="0"/>
              </a:rPr>
              <a:t>Consequence</a:t>
            </a:r>
            <a:endParaRPr sz="1800" dirty="0">
              <a:solidFill>
                <a:srgbClr val="FFFFFF"/>
              </a:solidFill>
              <a:latin typeface="Times New Roman" pitchFamily="18" charset="0"/>
              <a:cs typeface="Times New Roman" pitchFamily="18" charset="0"/>
            </a:endParaRPr>
          </a:p>
          <a:p>
            <a:pPr>
              <a:lnSpc>
                <a:spcPts val="1878"/>
              </a:lnSpc>
              <a:spcBef>
                <a:spcPts val="2023"/>
              </a:spcBef>
            </a:pPr>
            <a:r>
              <a:rPr lang="en-US" dirty="0" smtClean="0">
                <a:latin typeface="Times New Roman" pitchFamily="18" charset="0"/>
                <a:cs typeface="Times New Roman" pitchFamily="18" charset="0"/>
              </a:rPr>
              <a:t>increasing astigmatism</a:t>
            </a:r>
            <a:endParaRPr sz="1800" dirty="0">
              <a:solidFill>
                <a:srgbClr val="000000"/>
              </a:solidFill>
              <a:latin typeface="Times New Roman" pitchFamily="18" charset="0"/>
              <a:cs typeface="Times New Roman" pitchFamily="18" charset="0"/>
            </a:endParaRPr>
          </a:p>
        </p:txBody>
      </p:sp>
      <p:sp>
        <p:nvSpPr>
          <p:cNvPr id="7" name="object 7"/>
          <p:cNvSpPr txBox="1"/>
          <p:nvPr/>
        </p:nvSpPr>
        <p:spPr>
          <a:xfrm>
            <a:off x="3218817" y="1789642"/>
            <a:ext cx="2555126" cy="487313"/>
          </a:xfrm>
          <a:prstGeom prst="rect">
            <a:avLst/>
          </a:prstGeom>
        </p:spPr>
        <p:txBody>
          <a:bodyPr vert="horz" wrap="square" lIns="0" tIns="0" rIns="0" bIns="0" rtlCol="0">
            <a:spAutoFit/>
          </a:bodyPr>
          <a:lstStyle/>
          <a:p>
            <a:pPr>
              <a:lnSpc>
                <a:spcPts val="1878"/>
              </a:lnSpc>
            </a:pPr>
            <a:r>
              <a:rPr lang="en-US" dirty="0" smtClean="0">
                <a:latin typeface="Times New Roman" pitchFamily="18" charset="0"/>
                <a:cs typeface="Times New Roman" pitchFamily="18" charset="0"/>
              </a:rPr>
              <a:t>thickening and reduction of roundness</a:t>
            </a:r>
            <a:endParaRPr sz="1800" dirty="0">
              <a:solidFill>
                <a:srgbClr val="000000"/>
              </a:solidFill>
              <a:latin typeface="Times New Roman" pitchFamily="18" charset="0"/>
              <a:cs typeface="Times New Roman" pitchFamily="18" charset="0"/>
            </a:endParaRPr>
          </a:p>
        </p:txBody>
      </p:sp>
      <p:sp>
        <p:nvSpPr>
          <p:cNvPr id="8" name="object 8"/>
          <p:cNvSpPr txBox="1"/>
          <p:nvPr/>
        </p:nvSpPr>
        <p:spPr>
          <a:xfrm>
            <a:off x="3218817" y="2430484"/>
            <a:ext cx="5222292" cy="246542"/>
          </a:xfrm>
          <a:prstGeom prst="rect">
            <a:avLst/>
          </a:prstGeom>
        </p:spPr>
        <p:txBody>
          <a:bodyPr vert="horz" wrap="square" lIns="0" tIns="0" rIns="0" bIns="0" rtlCol="0">
            <a:spAutoFit/>
          </a:bodyPr>
          <a:lstStyle/>
          <a:p>
            <a:pPr>
              <a:lnSpc>
                <a:spcPts val="1878"/>
              </a:lnSpc>
            </a:pPr>
            <a:r>
              <a:rPr lang="en-US" dirty="0" smtClean="0">
                <a:latin typeface="Times New Roman" pitchFamily="18" charset="0"/>
                <a:cs typeface="Times New Roman" pitchFamily="18" charset="0"/>
              </a:rPr>
              <a:t>formation of </a:t>
            </a:r>
            <a:r>
              <a:rPr lang="en-US" dirty="0" err="1" smtClean="0">
                <a:latin typeface="Times New Roman" pitchFamily="18" charset="0"/>
                <a:cs typeface="Times New Roman" pitchFamily="18" charset="0"/>
              </a:rPr>
              <a:t>arcus</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senislis</a:t>
            </a:r>
            <a:r>
              <a:rPr sz="1800" spc="2127" smtClean="0">
                <a:solidFill>
                  <a:srgbClr val="000000"/>
                </a:solidFill>
                <a:latin typeface="Times New Roman" pitchFamily="18" charset="0"/>
                <a:cs typeface="Times New Roman" pitchFamily="18" charset="0"/>
              </a:rPr>
              <a:t> </a:t>
            </a:r>
            <a:r>
              <a:rPr lang="en-US" dirty="0" smtClean="0">
                <a:latin typeface="Times New Roman" pitchFamily="18" charset="0"/>
                <a:cs typeface="Times New Roman" pitchFamily="18" charset="0"/>
              </a:rPr>
              <a:t>no effect on vision</a:t>
            </a:r>
            <a:endParaRPr sz="1800" dirty="0">
              <a:solidFill>
                <a:srgbClr val="000000"/>
              </a:solidFill>
              <a:latin typeface="Times New Roman" pitchFamily="18" charset="0"/>
              <a:cs typeface="Times New Roman" pitchFamily="18" charset="0"/>
            </a:endParaRPr>
          </a:p>
        </p:txBody>
      </p:sp>
      <p:sp>
        <p:nvSpPr>
          <p:cNvPr id="9" name="object 9"/>
          <p:cNvSpPr txBox="1"/>
          <p:nvPr/>
        </p:nvSpPr>
        <p:spPr>
          <a:xfrm>
            <a:off x="473071" y="2925785"/>
            <a:ext cx="2358027" cy="1410643"/>
          </a:xfrm>
          <a:prstGeom prst="rect">
            <a:avLst/>
          </a:prstGeom>
        </p:spPr>
        <p:txBody>
          <a:bodyPr vert="horz" wrap="square" lIns="0" tIns="0" rIns="0" bIns="0" rtlCol="0">
            <a:spAutoFit/>
          </a:bodyPr>
          <a:lstStyle/>
          <a:p>
            <a:pPr marL="0" marR="0">
              <a:lnSpc>
                <a:spcPts val="1878"/>
              </a:lnSpc>
              <a:spcBef>
                <a:spcPts val="0"/>
              </a:spcBef>
              <a:spcAft>
                <a:spcPts val="0"/>
              </a:spcAft>
            </a:pPr>
            <a:r>
              <a:rPr lang="sr-Latn-RS" spc="-11" dirty="0" smtClean="0">
                <a:solidFill>
                  <a:srgbClr val="000000"/>
                </a:solidFill>
                <a:latin typeface="Times New Roman" pitchFamily="18" charset="0"/>
                <a:cs typeface="Times New Roman" pitchFamily="18" charset="0"/>
              </a:rPr>
              <a:t>Anterior chamber of the eye</a:t>
            </a:r>
            <a:endParaRPr sz="1800" spc="-11" dirty="0">
              <a:solidFill>
                <a:srgbClr val="000000"/>
              </a:solidFill>
              <a:latin typeface="Times New Roman" pitchFamily="18" charset="0"/>
              <a:cs typeface="Times New Roman" pitchFamily="18" charset="0"/>
            </a:endParaRPr>
          </a:p>
          <a:p>
            <a:pPr marL="0" marR="0">
              <a:lnSpc>
                <a:spcPts val="1878"/>
              </a:lnSpc>
              <a:spcBef>
                <a:spcPts val="5331"/>
              </a:spcBef>
              <a:spcAft>
                <a:spcPts val="0"/>
              </a:spcAft>
            </a:pPr>
            <a:r>
              <a:rPr lang="sr-Latn-RS" spc="-14" dirty="0" smtClean="0">
                <a:solidFill>
                  <a:srgbClr val="000000"/>
                </a:solidFill>
                <a:latin typeface="Times New Roman" pitchFamily="18" charset="0"/>
                <a:cs typeface="Times New Roman" pitchFamily="18" charset="0"/>
              </a:rPr>
              <a:t>Eye lens</a:t>
            </a:r>
            <a:endParaRPr sz="1800" spc="-14" dirty="0">
              <a:solidFill>
                <a:srgbClr val="000000"/>
              </a:solidFill>
              <a:latin typeface="Times New Roman" pitchFamily="18" charset="0"/>
              <a:cs typeface="Times New Roman" pitchFamily="18" charset="0"/>
            </a:endParaRPr>
          </a:p>
        </p:txBody>
      </p:sp>
      <p:sp>
        <p:nvSpPr>
          <p:cNvPr id="10" name="object 10"/>
          <p:cNvSpPr txBox="1"/>
          <p:nvPr/>
        </p:nvSpPr>
        <p:spPr>
          <a:xfrm>
            <a:off x="3218817" y="2925785"/>
            <a:ext cx="2421738" cy="487313"/>
          </a:xfrm>
          <a:prstGeom prst="rect">
            <a:avLst/>
          </a:prstGeom>
        </p:spPr>
        <p:txBody>
          <a:bodyPr vert="horz" wrap="square" lIns="0" tIns="0" rIns="0" bIns="0" rtlCol="0">
            <a:spAutoFit/>
          </a:bodyPr>
          <a:lstStyle/>
          <a:p>
            <a:pPr>
              <a:lnSpc>
                <a:spcPts val="1878"/>
              </a:lnSpc>
            </a:pPr>
            <a:r>
              <a:rPr lang="en-US" dirty="0" smtClean="0">
                <a:latin typeface="Times New Roman" pitchFamily="18" charset="0"/>
                <a:cs typeface="Times New Roman" pitchFamily="18" charset="0"/>
              </a:rPr>
              <a:t>Downsizing </a:t>
            </a:r>
            <a:r>
              <a:rPr lang="en-US" dirty="0" err="1" smtClean="0">
                <a:latin typeface="Times New Roman" pitchFamily="18" charset="0"/>
                <a:cs typeface="Times New Roman" pitchFamily="18" charset="0"/>
              </a:rPr>
              <a:t>i</a:t>
            </a:r>
            <a:r>
              <a:rPr lang="en-US" dirty="0" smtClean="0">
                <a:latin typeface="Times New Roman" pitchFamily="18" charset="0"/>
                <a:cs typeface="Times New Roman" pitchFamily="18" charset="0"/>
              </a:rPr>
              <a:t> volume due to lens thickening</a:t>
            </a:r>
            <a:r>
              <a:rPr sz="1800" spc="27" smtClean="0">
                <a:solidFill>
                  <a:srgbClr val="000000"/>
                </a:solidFill>
                <a:latin typeface="Times New Roman" pitchFamily="18" charset="0"/>
                <a:cs typeface="Times New Roman" pitchFamily="18" charset="0"/>
              </a:rPr>
              <a:t> </a:t>
            </a:r>
            <a:endParaRPr sz="1800" dirty="0">
              <a:solidFill>
                <a:srgbClr val="000000"/>
              </a:solidFill>
              <a:latin typeface="Times New Roman" pitchFamily="18" charset="0"/>
              <a:cs typeface="Times New Roman" pitchFamily="18" charset="0"/>
            </a:endParaRPr>
          </a:p>
        </p:txBody>
      </p:sp>
      <p:sp>
        <p:nvSpPr>
          <p:cNvPr id="11" name="object 11"/>
          <p:cNvSpPr txBox="1"/>
          <p:nvPr/>
        </p:nvSpPr>
        <p:spPr>
          <a:xfrm>
            <a:off x="5964813" y="2925785"/>
            <a:ext cx="2771511" cy="487313"/>
          </a:xfrm>
          <a:prstGeom prst="rect">
            <a:avLst/>
          </a:prstGeom>
        </p:spPr>
        <p:txBody>
          <a:bodyPr vert="horz" wrap="square" lIns="0" tIns="0" rIns="0" bIns="0" rtlCol="0">
            <a:spAutoFit/>
          </a:bodyPr>
          <a:lstStyle/>
          <a:p>
            <a:pPr>
              <a:lnSpc>
                <a:spcPts val="1878"/>
              </a:lnSpc>
            </a:pPr>
            <a:r>
              <a:rPr lang="en-US" dirty="0" smtClean="0">
                <a:latin typeface="Times New Roman" pitchFamily="18" charset="0"/>
                <a:cs typeface="Times New Roman" pitchFamily="18" charset="0"/>
              </a:rPr>
              <a:t>Possibility of increase intraocular pressure</a:t>
            </a:r>
            <a:endParaRPr sz="1800" dirty="0">
              <a:solidFill>
                <a:srgbClr val="000000"/>
              </a:solidFill>
              <a:latin typeface="Times New Roman" pitchFamily="18" charset="0"/>
              <a:cs typeface="Times New Roman" pitchFamily="18" charset="0"/>
            </a:endParaRPr>
          </a:p>
        </p:txBody>
      </p:sp>
      <p:sp>
        <p:nvSpPr>
          <p:cNvPr id="12" name="object 12"/>
          <p:cNvSpPr txBox="1"/>
          <p:nvPr/>
        </p:nvSpPr>
        <p:spPr>
          <a:xfrm>
            <a:off x="3200401" y="3810000"/>
            <a:ext cx="5334000" cy="487313"/>
          </a:xfrm>
          <a:prstGeom prst="rect">
            <a:avLst/>
          </a:prstGeom>
        </p:spPr>
        <p:txBody>
          <a:bodyPr vert="horz" wrap="square" lIns="0" tIns="0" rIns="0" bIns="0" rtlCol="0">
            <a:spAutoFit/>
          </a:bodyPr>
          <a:lstStyle/>
          <a:p>
            <a:pPr>
              <a:lnSpc>
                <a:spcPts val="1878"/>
              </a:lnSpc>
            </a:pPr>
            <a:r>
              <a:rPr lang="en-US" dirty="0" smtClean="0"/>
              <a:t> </a:t>
            </a:r>
            <a:r>
              <a:rPr lang="en-US" dirty="0" smtClean="0">
                <a:latin typeface="Times New Roman" pitchFamily="18" charset="0"/>
                <a:cs typeface="Times New Roman" pitchFamily="18" charset="0"/>
              </a:rPr>
              <a:t>Increase in opalescence</a:t>
            </a:r>
            <a:r>
              <a:rPr sz="1800" spc="1734" smtClean="0">
                <a:solidFill>
                  <a:srgbClr val="000000"/>
                </a:solidFill>
                <a:latin typeface="Times New Roman" pitchFamily="18" charset="0"/>
                <a:cs typeface="Times New Roman" pitchFamily="18" charset="0"/>
              </a:rPr>
              <a:t> </a:t>
            </a:r>
            <a:r>
              <a:rPr lang="sr-Latn-RS" sz="1800" spc="1734" dirty="0" smtClean="0">
                <a:solidFill>
                  <a:srgbClr val="000000"/>
                </a:solidFill>
                <a:latin typeface="Times New Roman" pitchFamily="18" charset="0"/>
                <a:cs typeface="Times New Roman" pitchFamily="18" charset="0"/>
              </a:rPr>
              <a:t> </a:t>
            </a:r>
            <a:r>
              <a:rPr lang="en-US" dirty="0" smtClean="0">
                <a:latin typeface="Times New Roman" pitchFamily="18" charset="0"/>
                <a:cs typeface="Times New Roman" pitchFamily="18" charset="0"/>
              </a:rPr>
              <a:t>Possible cataract; </a:t>
            </a:r>
            <a:r>
              <a:rPr lang="en-US" dirty="0" err="1" smtClean="0">
                <a:latin typeface="Times New Roman" pitchFamily="18" charset="0"/>
                <a:cs typeface="Times New Roman" pitchFamily="18" charset="0"/>
              </a:rPr>
              <a:t>refracti</a:t>
            </a:r>
            <a:r>
              <a:rPr lang="sr-Latn-RS" dirty="0" smtClean="0">
                <a:latin typeface="Times New Roman" pitchFamily="18" charset="0"/>
                <a:cs typeface="Times New Roman" pitchFamily="18" charset="0"/>
              </a:rPr>
              <a:t>ve </a:t>
            </a:r>
          </a:p>
          <a:p>
            <a:pPr>
              <a:lnSpc>
                <a:spcPts val="1878"/>
              </a:lnSpc>
            </a:pPr>
            <a:r>
              <a:rPr lang="sr-Latn-RS" dirty="0" smtClean="0">
                <a:solidFill>
                  <a:srgbClr val="000000"/>
                </a:solidFill>
                <a:latin typeface="Times New Roman" pitchFamily="18" charset="0"/>
                <a:cs typeface="Times New Roman" pitchFamily="18" charset="0"/>
              </a:rPr>
              <a:t>                                                        disorders</a:t>
            </a:r>
            <a:endParaRPr sz="1800" smtClean="0">
              <a:solidFill>
                <a:srgbClr val="000000"/>
              </a:solidFill>
              <a:latin typeface="BIIBQK+TimesNewRoman"/>
              <a:cs typeface="BIIBQK+TimesNewRoman"/>
            </a:endParaRPr>
          </a:p>
        </p:txBody>
      </p:sp>
      <p:sp>
        <p:nvSpPr>
          <p:cNvPr id="13" name="object 13"/>
          <p:cNvSpPr txBox="1"/>
          <p:nvPr/>
        </p:nvSpPr>
        <p:spPr>
          <a:xfrm>
            <a:off x="3218817" y="4482425"/>
            <a:ext cx="2675769" cy="243656"/>
          </a:xfrm>
          <a:prstGeom prst="rect">
            <a:avLst/>
          </a:prstGeom>
        </p:spPr>
        <p:txBody>
          <a:bodyPr vert="horz" wrap="square" lIns="0" tIns="0" rIns="0" bIns="0" rtlCol="0">
            <a:spAutoFit/>
          </a:bodyPr>
          <a:lstStyle/>
          <a:p>
            <a:pPr>
              <a:lnSpc>
                <a:spcPts val="1878"/>
              </a:lnSpc>
            </a:pPr>
            <a:r>
              <a:rPr lang="en-US" dirty="0" smtClean="0">
                <a:latin typeface="Times New Roman" pitchFamily="18" charset="0"/>
                <a:cs typeface="Times New Roman" pitchFamily="18" charset="0"/>
              </a:rPr>
              <a:t>Decrease in elasticity</a:t>
            </a:r>
            <a:endParaRPr sz="1800" spc="12" dirty="0">
              <a:solidFill>
                <a:srgbClr val="000000"/>
              </a:solidFill>
              <a:latin typeface="Times New Roman" pitchFamily="18" charset="0"/>
              <a:cs typeface="Times New Roman" pitchFamily="18" charset="0"/>
            </a:endParaRPr>
          </a:p>
        </p:txBody>
      </p:sp>
      <p:sp>
        <p:nvSpPr>
          <p:cNvPr id="14" name="object 14"/>
          <p:cNvSpPr txBox="1"/>
          <p:nvPr/>
        </p:nvSpPr>
        <p:spPr>
          <a:xfrm>
            <a:off x="5964813" y="4495800"/>
            <a:ext cx="2645787" cy="487313"/>
          </a:xfrm>
          <a:prstGeom prst="rect">
            <a:avLst/>
          </a:prstGeom>
        </p:spPr>
        <p:txBody>
          <a:bodyPr vert="horz" wrap="square" lIns="0" tIns="0" rIns="0" bIns="0" rtlCol="0">
            <a:spAutoFit/>
          </a:bodyPr>
          <a:lstStyle/>
          <a:p>
            <a:pPr>
              <a:lnSpc>
                <a:spcPts val="1878"/>
              </a:lnSpc>
            </a:pPr>
            <a:r>
              <a:rPr lang="en-US" dirty="0" smtClean="0">
                <a:latin typeface="Times New Roman" pitchFamily="18" charset="0"/>
                <a:cs typeface="Times New Roman" pitchFamily="18" charset="0"/>
              </a:rPr>
              <a:t>Reduction of accommodation at proximity</a:t>
            </a:r>
            <a:endParaRPr sz="1800" spc="11" dirty="0">
              <a:solidFill>
                <a:srgbClr val="000000"/>
              </a:solidFill>
              <a:latin typeface="Times New Roman" pitchFamily="18" charset="0"/>
              <a:cs typeface="Times New Roman" pitchFamily="18" charset="0"/>
            </a:endParaRPr>
          </a:p>
        </p:txBody>
      </p:sp>
      <p:sp>
        <p:nvSpPr>
          <p:cNvPr id="15" name="object 15"/>
          <p:cNvSpPr txBox="1"/>
          <p:nvPr/>
        </p:nvSpPr>
        <p:spPr>
          <a:xfrm>
            <a:off x="473071" y="5123394"/>
            <a:ext cx="2244325" cy="884858"/>
          </a:xfrm>
          <a:prstGeom prst="rect">
            <a:avLst/>
          </a:prstGeom>
        </p:spPr>
        <p:txBody>
          <a:bodyPr vert="horz" wrap="square" lIns="0" tIns="0" rIns="0" bIns="0" rtlCol="0">
            <a:spAutoFit/>
          </a:bodyPr>
          <a:lstStyle/>
          <a:p>
            <a:pPr marL="0" marR="0">
              <a:lnSpc>
                <a:spcPts val="1878"/>
              </a:lnSpc>
              <a:spcBef>
                <a:spcPts val="0"/>
              </a:spcBef>
              <a:spcAft>
                <a:spcPts val="0"/>
              </a:spcAft>
            </a:pPr>
            <a:r>
              <a:rPr lang="sr-Latn-RS" dirty="0" smtClean="0">
                <a:solidFill>
                  <a:srgbClr val="000000"/>
                </a:solidFill>
                <a:latin typeface="Times New Roman" pitchFamily="18" charset="0"/>
                <a:cs typeface="Times New Roman" pitchFamily="18" charset="0"/>
              </a:rPr>
              <a:t>Ciliary muscles</a:t>
            </a:r>
            <a:endParaRPr sz="1800" smtClean="0">
              <a:solidFill>
                <a:srgbClr val="000000"/>
              </a:solidFill>
              <a:latin typeface="Times New Roman" pitchFamily="18" charset="0"/>
              <a:cs typeface="Times New Roman" pitchFamily="18" charset="0"/>
            </a:endParaRPr>
          </a:p>
          <a:p>
            <a:pPr marL="0" marR="0">
              <a:lnSpc>
                <a:spcPts val="1878"/>
              </a:lnSpc>
              <a:spcBef>
                <a:spcPts val="3119"/>
              </a:spcBef>
              <a:spcAft>
                <a:spcPts val="0"/>
              </a:spcAft>
            </a:pPr>
            <a:r>
              <a:rPr lang="sr-Latn-RS" dirty="0" smtClean="0">
                <a:solidFill>
                  <a:srgbClr val="000000"/>
                </a:solidFill>
                <a:latin typeface="Times New Roman" pitchFamily="18" charset="0"/>
                <a:cs typeface="Times New Roman" pitchFamily="18" charset="0"/>
              </a:rPr>
              <a:t>Retina</a:t>
            </a:r>
            <a:endParaRPr sz="1800" dirty="0">
              <a:solidFill>
                <a:srgbClr val="000000"/>
              </a:solidFill>
              <a:latin typeface="Times New Roman" pitchFamily="18" charset="0"/>
              <a:cs typeface="Times New Roman" pitchFamily="18" charset="0"/>
            </a:endParaRPr>
          </a:p>
        </p:txBody>
      </p:sp>
      <p:sp>
        <p:nvSpPr>
          <p:cNvPr id="16" name="object 16"/>
          <p:cNvSpPr txBox="1"/>
          <p:nvPr/>
        </p:nvSpPr>
        <p:spPr>
          <a:xfrm>
            <a:off x="3124200" y="5029200"/>
            <a:ext cx="2895600" cy="487313"/>
          </a:xfrm>
          <a:prstGeom prst="rect">
            <a:avLst/>
          </a:prstGeom>
        </p:spPr>
        <p:txBody>
          <a:bodyPr vert="horz" wrap="square" lIns="0" tIns="0" rIns="0" bIns="0" rtlCol="0">
            <a:spAutoFit/>
          </a:bodyPr>
          <a:lstStyle/>
          <a:p>
            <a:pPr>
              <a:lnSpc>
                <a:spcPts val="1878"/>
              </a:lnSpc>
            </a:pPr>
            <a:r>
              <a:rPr lang="sr-Latn-R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Reduction in diameter pupils, muscle atrophy</a:t>
            </a:r>
            <a:r>
              <a:rPr sz="1800" spc="1667" smtClean="0">
                <a:solidFill>
                  <a:srgbClr val="000000"/>
                </a:solidFill>
                <a:latin typeface="Times New Roman" pitchFamily="18" charset="0"/>
                <a:cs typeface="Times New Roman" pitchFamily="18" charset="0"/>
              </a:rPr>
              <a:t> </a:t>
            </a:r>
            <a:r>
              <a:rPr lang="sr-Latn-RS" sz="1800" spc="1667" dirty="0" smtClean="0">
                <a:solidFill>
                  <a:srgbClr val="000000"/>
                </a:solidFill>
                <a:latin typeface="Times New Roman" pitchFamily="18" charset="0"/>
                <a:cs typeface="Times New Roman" pitchFamily="18" charset="0"/>
              </a:rPr>
              <a:t>  </a:t>
            </a:r>
            <a:endParaRPr sz="1800" dirty="0">
              <a:solidFill>
                <a:srgbClr val="000000"/>
              </a:solidFill>
              <a:latin typeface="BIIBQK+TimesNewRoman"/>
              <a:cs typeface="BIIBQK+TimesNewRoman"/>
            </a:endParaRPr>
          </a:p>
        </p:txBody>
      </p:sp>
      <p:sp>
        <p:nvSpPr>
          <p:cNvPr id="17" name="object 17"/>
          <p:cNvSpPr txBox="1"/>
          <p:nvPr/>
        </p:nvSpPr>
        <p:spPr>
          <a:xfrm>
            <a:off x="5964813" y="5123394"/>
            <a:ext cx="2675241" cy="487313"/>
          </a:xfrm>
          <a:prstGeom prst="rect">
            <a:avLst/>
          </a:prstGeom>
        </p:spPr>
        <p:txBody>
          <a:bodyPr vert="horz" wrap="square" lIns="0" tIns="0" rIns="0" bIns="0" rtlCol="0">
            <a:spAutoFit/>
          </a:bodyPr>
          <a:lstStyle/>
          <a:p>
            <a:pPr>
              <a:lnSpc>
                <a:spcPts val="1878"/>
              </a:lnSpc>
            </a:pPr>
            <a:r>
              <a:rPr lang="en-US" dirty="0" smtClean="0"/>
              <a:t> </a:t>
            </a:r>
            <a:r>
              <a:rPr lang="sr-Latn-RS" dirty="0" smtClean="0">
                <a:latin typeface="Times New Roman" pitchFamily="18" charset="0"/>
                <a:cs typeface="Times New Roman" pitchFamily="18" charset="0"/>
              </a:rPr>
              <a:t>S</a:t>
            </a:r>
            <a:r>
              <a:rPr lang="en-US" dirty="0" err="1" smtClean="0">
                <a:latin typeface="Times New Roman" pitchFamily="18" charset="0"/>
                <a:cs typeface="Times New Roman" pitchFamily="18" charset="0"/>
              </a:rPr>
              <a:t>enile</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miosis</a:t>
            </a:r>
            <a:r>
              <a:rPr lang="en-US" dirty="0" smtClean="0">
                <a:latin typeface="Times New Roman" pitchFamily="18" charset="0"/>
                <a:cs typeface="Times New Roman" pitchFamily="18" charset="0"/>
              </a:rPr>
              <a:t> reduced number of blinks</a:t>
            </a:r>
            <a:endParaRPr sz="1800" dirty="0">
              <a:solidFill>
                <a:srgbClr val="000000"/>
              </a:solidFill>
              <a:latin typeface="Times New Roman" pitchFamily="18" charset="0"/>
              <a:cs typeface="Times New Roman" pitchFamily="18" charset="0"/>
            </a:endParaRPr>
          </a:p>
        </p:txBody>
      </p:sp>
      <p:sp>
        <p:nvSpPr>
          <p:cNvPr id="18" name="object 18"/>
          <p:cNvSpPr txBox="1"/>
          <p:nvPr/>
        </p:nvSpPr>
        <p:spPr>
          <a:xfrm>
            <a:off x="3218817" y="5791200"/>
            <a:ext cx="2496183" cy="487313"/>
          </a:xfrm>
          <a:prstGeom prst="rect">
            <a:avLst/>
          </a:prstGeom>
        </p:spPr>
        <p:txBody>
          <a:bodyPr vert="horz" wrap="square" lIns="0" tIns="0" rIns="0" bIns="0" rtlCol="0">
            <a:spAutoFit/>
          </a:bodyPr>
          <a:lstStyle/>
          <a:p>
            <a:pPr>
              <a:lnSpc>
                <a:spcPts val="1878"/>
              </a:lnSpc>
            </a:pPr>
            <a:r>
              <a:rPr lang="sr-Latn-RS" dirty="0" smtClean="0">
                <a:latin typeface="Times New Roman" pitchFamily="18" charset="0"/>
                <a:cs typeface="Times New Roman" pitchFamily="18" charset="0"/>
              </a:rPr>
              <a:t>R</a:t>
            </a:r>
            <a:r>
              <a:rPr lang="en-US" dirty="0" smtClean="0">
                <a:latin typeface="Times New Roman" pitchFamily="18" charset="0"/>
                <a:cs typeface="Times New Roman" pitchFamily="18" charset="0"/>
              </a:rPr>
              <a:t>educed number of rods and nerve cells</a:t>
            </a:r>
            <a:endParaRPr sz="1800" dirty="0">
              <a:solidFill>
                <a:srgbClr val="000000"/>
              </a:solidFill>
              <a:latin typeface="Times New Roman" pitchFamily="18" charset="0"/>
              <a:cs typeface="Times New Roman" pitchFamily="18" charset="0"/>
            </a:endParaRPr>
          </a:p>
        </p:txBody>
      </p:sp>
      <p:sp>
        <p:nvSpPr>
          <p:cNvPr id="20" name="object 20"/>
          <p:cNvSpPr txBox="1"/>
          <p:nvPr/>
        </p:nvSpPr>
        <p:spPr>
          <a:xfrm>
            <a:off x="5943600" y="5791200"/>
            <a:ext cx="2354517" cy="730969"/>
          </a:xfrm>
          <a:prstGeom prst="rect">
            <a:avLst/>
          </a:prstGeom>
        </p:spPr>
        <p:txBody>
          <a:bodyPr vert="horz" wrap="square" lIns="0" tIns="0" rIns="0" bIns="0" rtlCol="0">
            <a:spAutoFit/>
          </a:bodyPr>
          <a:lstStyle/>
          <a:p>
            <a:pPr>
              <a:lnSpc>
                <a:spcPts val="1878"/>
              </a:lnSpc>
            </a:pPr>
            <a:r>
              <a:rPr lang="sr-Latn-RS" dirty="0" smtClean="0">
                <a:latin typeface="Times New Roman" pitchFamily="18" charset="0"/>
                <a:cs typeface="Times New Roman" pitchFamily="18" charset="0"/>
              </a:rPr>
              <a:t>I</a:t>
            </a:r>
            <a:r>
              <a:rPr lang="en-US" dirty="0" err="1" smtClean="0">
                <a:latin typeface="Times New Roman" pitchFamily="18" charset="0"/>
                <a:cs typeface="Times New Roman" pitchFamily="18" charset="0"/>
              </a:rPr>
              <a:t>ncreasing</a:t>
            </a:r>
            <a:r>
              <a:rPr lang="en-US" dirty="0" smtClean="0">
                <a:latin typeface="Times New Roman" pitchFamily="18" charset="0"/>
                <a:cs typeface="Times New Roman" pitchFamily="18" charset="0"/>
              </a:rPr>
              <a:t> the minimum necessary amount of light</a:t>
            </a:r>
            <a:endParaRPr sz="1800" dirty="0">
              <a:solidFill>
                <a:srgbClr val="000000"/>
              </a:solidFill>
              <a:latin typeface="Times New Roman" pitchFamily="18" charset="0"/>
              <a:cs typeface="Times New Roman" pitchFamily="18" charset="0"/>
            </a:endParaRPr>
          </a:p>
        </p:txBody>
      </p:sp>
    </p:spTree>
  </p:cSld>
  <p:clrMapOvr>
    <a:masterClrMapping/>
  </p:clrMapOvr>
  <p:transition advTm="43059"/>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790572" y="595396"/>
            <a:ext cx="4337121" cy="525785"/>
          </a:xfrm>
          <a:prstGeom prst="rect">
            <a:avLst/>
          </a:prstGeom>
        </p:spPr>
        <p:txBody>
          <a:bodyPr vert="horz" wrap="square" lIns="0" tIns="0" rIns="0" bIns="0" rtlCol="0">
            <a:spAutoFit/>
          </a:bodyPr>
          <a:lstStyle/>
          <a:p>
            <a:pPr>
              <a:lnSpc>
                <a:spcPts val="4147"/>
              </a:lnSpc>
            </a:pPr>
            <a:r>
              <a:rPr lang="sr-Latn-RS" sz="4000" spc="-55"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Aging and hearing</a:t>
            </a:r>
            <a:r>
              <a:rPr sz="4000" b="1" spc="-867" smtClean="0">
                <a:solidFill>
                  <a:srgbClr val="C00000"/>
                </a:solidFill>
                <a:latin typeface="Times New Roman" pitchFamily="18" charset="0"/>
                <a:cs typeface="Times New Roman" pitchFamily="18" charset="0"/>
              </a:rPr>
              <a:t> </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549266" y="1638373"/>
            <a:ext cx="8442334" cy="1859483"/>
          </a:xfrm>
          <a:prstGeom prst="rect">
            <a:avLst/>
          </a:prstGeom>
        </p:spPr>
        <p:txBody>
          <a:bodyPr vert="horz" wrap="square" lIns="0" tIns="0" rIns="0" bIns="0" rtlCol="0">
            <a:spAutoFit/>
          </a:bodyPr>
          <a:lstStyle/>
          <a:p>
            <a:pPr marL="8" marR="0">
              <a:lnSpc>
                <a:spcPts val="2896"/>
              </a:lnSpc>
              <a:spcBef>
                <a:spcPts val="0"/>
              </a:spcBef>
              <a:spcAft>
                <a:spcPts val="0"/>
              </a:spcAft>
            </a:pPr>
            <a:r>
              <a:rPr lang="en-US" sz="2800" dirty="0" smtClean="0"/>
              <a:t>• </a:t>
            </a:r>
            <a:r>
              <a:rPr lang="en-US" sz="2800" dirty="0" smtClean="0">
                <a:latin typeface="Times New Roman" pitchFamily="18" charset="0"/>
                <a:cs typeface="Times New Roman" pitchFamily="18" charset="0"/>
              </a:rPr>
              <a:t>Irreversible, </a:t>
            </a:r>
            <a:r>
              <a:rPr lang="en-US" sz="2800" dirty="0" err="1" smtClean="0">
                <a:latin typeface="Times New Roman" pitchFamily="18" charset="0"/>
                <a:cs typeface="Times New Roman" pitchFamily="18" charset="0"/>
              </a:rPr>
              <a:t>sensorineural</a:t>
            </a:r>
            <a:r>
              <a:rPr lang="en-US" sz="2800" dirty="0" smtClean="0">
                <a:latin typeface="Times New Roman" pitchFamily="18" charset="0"/>
                <a:cs typeface="Times New Roman" pitchFamily="18" charset="0"/>
              </a:rPr>
              <a:t> hearing loss in old people (</a:t>
            </a:r>
            <a:r>
              <a:rPr lang="en-US" sz="2800" dirty="0" err="1" smtClean="0">
                <a:latin typeface="Times New Roman" pitchFamily="18" charset="0"/>
                <a:cs typeface="Times New Roman" pitchFamily="18" charset="0"/>
              </a:rPr>
              <a:t>Presbycusis</a:t>
            </a:r>
            <a:r>
              <a:rPr lang="en-US" sz="2800" dirty="0" smtClean="0">
                <a:latin typeface="Times New Roman" pitchFamily="18" charset="0"/>
                <a:cs typeface="Times New Roman" pitchFamily="18" charset="0"/>
              </a:rPr>
              <a:t>)</a:t>
            </a:r>
            <a:endParaRPr lang="sr-Latn-RS" sz="2800" dirty="0" smtClean="0">
              <a:latin typeface="Times New Roman" pitchFamily="18" charset="0"/>
              <a:cs typeface="Times New Roman" pitchFamily="18" charset="0"/>
            </a:endParaRPr>
          </a:p>
          <a:p>
            <a:pPr marL="8" marR="0">
              <a:lnSpc>
                <a:spcPts val="2896"/>
              </a:lnSpc>
              <a:spcBef>
                <a:spcPts val="0"/>
              </a:spcBef>
              <a:spcAft>
                <a:spcPts val="0"/>
              </a:spcAft>
            </a:pPr>
            <a:r>
              <a:rPr lang="en-US" sz="2800" dirty="0" smtClean="0">
                <a:latin typeface="Times New Roman" pitchFamily="18" charset="0"/>
                <a:cs typeface="Times New Roman" pitchFamily="18" charset="0"/>
              </a:rPr>
              <a:t> • Men more affected than women</a:t>
            </a:r>
            <a:endParaRPr lang="sr-Latn-RS" sz="2800" dirty="0" smtClean="0">
              <a:latin typeface="Times New Roman" pitchFamily="18" charset="0"/>
              <a:cs typeface="Times New Roman" pitchFamily="18" charset="0"/>
            </a:endParaRPr>
          </a:p>
          <a:p>
            <a:pPr marL="8" marR="0">
              <a:lnSpc>
                <a:spcPts val="2896"/>
              </a:lnSpc>
              <a:spcBef>
                <a:spcPts val="0"/>
              </a:spcBef>
              <a:spcAft>
                <a:spcPts val="0"/>
              </a:spcAft>
            </a:pPr>
            <a:r>
              <a:rPr lang="en-US" sz="2800" dirty="0" smtClean="0">
                <a:latin typeface="Times New Roman" pitchFamily="18" charset="0"/>
                <a:cs typeface="Times New Roman" pitchFamily="18" charset="0"/>
              </a:rPr>
              <a:t> • Loss occurs in higher sound frequencies</a:t>
            </a:r>
            <a:endParaRPr lang="sr-Latn-RS" sz="2800" dirty="0" smtClean="0">
              <a:latin typeface="Times New Roman" pitchFamily="18" charset="0"/>
              <a:cs typeface="Times New Roman" pitchFamily="18" charset="0"/>
            </a:endParaRPr>
          </a:p>
          <a:p>
            <a:pPr marL="8" marR="0">
              <a:lnSpc>
                <a:spcPts val="2896"/>
              </a:lnSpc>
              <a:spcBef>
                <a:spcPts val="0"/>
              </a:spcBef>
              <a:spcAft>
                <a:spcPts val="0"/>
              </a:spcAft>
            </a:pPr>
            <a:r>
              <a:rPr lang="en-US" sz="2800" dirty="0" smtClean="0">
                <a:latin typeface="Times New Roman" pitchFamily="18" charset="0"/>
                <a:cs typeface="Times New Roman" pitchFamily="18" charset="0"/>
              </a:rPr>
              <a:t> • After 60 years: hearing problem above 4,000 Hz</a:t>
            </a:r>
            <a:endParaRPr sz="2800" spc="-139" dirty="0">
              <a:solidFill>
                <a:srgbClr val="000000"/>
              </a:solidFill>
              <a:latin typeface="Times New Roman" pitchFamily="18" charset="0"/>
              <a:cs typeface="Times New Roman" pitchFamily="18" charset="0"/>
            </a:endParaRPr>
          </a:p>
        </p:txBody>
      </p:sp>
      <p:sp>
        <p:nvSpPr>
          <p:cNvPr id="5" name="object 5"/>
          <p:cNvSpPr txBox="1"/>
          <p:nvPr/>
        </p:nvSpPr>
        <p:spPr>
          <a:xfrm>
            <a:off x="549273" y="3956128"/>
            <a:ext cx="8060260" cy="377604"/>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t> </a:t>
            </a:r>
            <a:r>
              <a:rPr lang="en-US" sz="2800" dirty="0" smtClean="0">
                <a:latin typeface="Times New Roman" pitchFamily="18" charset="0"/>
                <a:cs typeface="Times New Roman" pitchFamily="18" charset="0"/>
              </a:rPr>
              <a:t>Frequency of normal speech: 500-2000 Hz</a:t>
            </a:r>
            <a:r>
              <a:rPr lang="en-US" sz="2800" dirty="0" smtClean="0"/>
              <a:t>.</a:t>
            </a:r>
            <a:r>
              <a:rPr sz="2800" spc="1022" smtClean="0">
                <a:solidFill>
                  <a:srgbClr val="000000"/>
                </a:solidFill>
                <a:latin typeface="Times New Roman"/>
                <a:cs typeface="Times New Roman"/>
              </a:rPr>
              <a:t> </a:t>
            </a:r>
            <a:endParaRPr sz="2800" spc="-20" dirty="0">
              <a:solidFill>
                <a:srgbClr val="000000"/>
              </a:solidFill>
              <a:latin typeface="MBFIKR+Times-Roman"/>
              <a:cs typeface="MBFIKR+Times-Roman"/>
            </a:endParaRPr>
          </a:p>
        </p:txBody>
      </p:sp>
    </p:spTree>
  </p:cSld>
  <p:clrMapOvr>
    <a:masterClrMapping/>
  </p:clrMapOvr>
  <p:transition advTm="20852"/>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549914" y="352725"/>
            <a:ext cx="9080313" cy="487313"/>
          </a:xfrm>
          <a:prstGeom prst="rect">
            <a:avLst/>
          </a:prstGeom>
        </p:spPr>
        <p:txBody>
          <a:bodyPr vert="horz" wrap="square" lIns="0" tIns="0" rIns="0" bIns="0" rtlCol="0">
            <a:spAutoFit/>
          </a:bodyPr>
          <a:lstStyle/>
          <a:p>
            <a:pPr>
              <a:lnSpc>
                <a:spcPts val="3756"/>
              </a:lnSpc>
            </a:pPr>
            <a:r>
              <a:rPr lang="sr-Latn-RS" sz="3600" dirty="0" smtClean="0">
                <a:solidFill>
                  <a:srgbClr val="C00000"/>
                </a:solidFill>
                <a:latin typeface="NIKMHC+TimesNewRoman,Bold"/>
              </a:rPr>
              <a:t>     </a:t>
            </a:r>
            <a:r>
              <a:rPr lang="en-US" sz="3600" b="1" dirty="0" smtClean="0">
                <a:solidFill>
                  <a:srgbClr val="C00000"/>
                </a:solidFill>
                <a:latin typeface="Times New Roman" pitchFamily="18" charset="0"/>
                <a:cs typeface="Times New Roman" pitchFamily="18" charset="0"/>
              </a:rPr>
              <a:t>Aging and the gastrointestinal tract</a:t>
            </a:r>
            <a:endParaRPr sz="3600" b="1" spc="15" dirty="0">
              <a:solidFill>
                <a:srgbClr val="C00000"/>
              </a:solidFill>
              <a:latin typeface="Times New Roman" pitchFamily="18" charset="0"/>
              <a:cs typeface="Times New Roman" pitchFamily="18" charset="0"/>
            </a:endParaRPr>
          </a:p>
        </p:txBody>
      </p:sp>
      <p:sp>
        <p:nvSpPr>
          <p:cNvPr id="4" name="object 4"/>
          <p:cNvSpPr txBox="1"/>
          <p:nvPr/>
        </p:nvSpPr>
        <p:spPr>
          <a:xfrm>
            <a:off x="549271" y="1606983"/>
            <a:ext cx="8442329" cy="3116238"/>
          </a:xfrm>
          <a:prstGeom prst="rect">
            <a:avLst/>
          </a:prstGeom>
        </p:spPr>
        <p:txBody>
          <a:bodyPr vert="horz" wrap="square" lIns="0" tIns="0" rIns="0" bIns="0" rtlCol="0">
            <a:spAutoFit/>
          </a:bodyPr>
          <a:lstStyle/>
          <a:p>
            <a:pPr>
              <a:lnSpc>
                <a:spcPts val="2737"/>
              </a:lnSpc>
            </a:pPr>
            <a:r>
              <a:rPr lang="en-US" sz="2800" dirty="0" smtClean="0"/>
              <a:t>• </a:t>
            </a:r>
            <a:r>
              <a:rPr lang="en-US" sz="2800" dirty="0" smtClean="0">
                <a:latin typeface="Times New Roman" pitchFamily="18" charset="0"/>
                <a:cs typeface="Times New Roman" pitchFamily="18" charset="0"/>
              </a:rPr>
              <a:t>Reduction of tooth enamel and dentin</a:t>
            </a:r>
            <a:endParaRPr lang="sr-Latn-RS" sz="2800" dirty="0" smtClean="0">
              <a:latin typeface="Times New Roman" pitchFamily="18" charset="0"/>
              <a:cs typeface="Times New Roman" pitchFamily="18" charset="0"/>
            </a:endParaRPr>
          </a:p>
          <a:p>
            <a:pPr>
              <a:lnSpc>
                <a:spcPts val="2737"/>
              </a:lnSpc>
            </a:pPr>
            <a:r>
              <a:rPr lang="en-US" sz="2800" dirty="0" smtClean="0">
                <a:latin typeface="Times New Roman" pitchFamily="18" charset="0"/>
                <a:cs typeface="Times New Roman" pitchFamily="18" charset="0"/>
              </a:rPr>
              <a:t> • Susceptibility to caries</a:t>
            </a:r>
            <a:endParaRPr lang="sr-Latn-RS" sz="2800" dirty="0" smtClean="0">
              <a:latin typeface="Times New Roman" pitchFamily="18" charset="0"/>
              <a:cs typeface="Times New Roman" pitchFamily="18" charset="0"/>
            </a:endParaRPr>
          </a:p>
          <a:p>
            <a:pPr>
              <a:lnSpc>
                <a:spcPts val="2737"/>
              </a:lnSpc>
            </a:pPr>
            <a:r>
              <a:rPr lang="en-US" sz="2800" dirty="0" smtClean="0">
                <a:latin typeface="Times New Roman" pitchFamily="18" charset="0"/>
                <a:cs typeface="Times New Roman" pitchFamily="18" charset="0"/>
              </a:rPr>
              <a:t> • Periodontal disease and tooth loss </a:t>
            </a:r>
            <a:endParaRPr lang="sr-Latn-RS" sz="2800" dirty="0" smtClean="0">
              <a:latin typeface="Times New Roman" pitchFamily="18" charset="0"/>
              <a:cs typeface="Times New Roman" pitchFamily="18" charset="0"/>
            </a:endParaRPr>
          </a:p>
          <a:p>
            <a:pPr>
              <a:lnSpc>
                <a:spcPts val="2737"/>
              </a:lnSpc>
            </a:pPr>
            <a:r>
              <a:rPr lang="en-US" sz="2800" dirty="0" smtClean="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Decreased salivation</a:t>
            </a:r>
            <a:endParaRPr lang="sr-Latn-RS" sz="2800" dirty="0" smtClean="0">
              <a:latin typeface="Times New Roman" pitchFamily="18" charset="0"/>
              <a:cs typeface="Times New Roman" pitchFamily="18" charset="0"/>
            </a:endParaRPr>
          </a:p>
          <a:p>
            <a:pPr>
              <a:lnSpc>
                <a:spcPts val="2737"/>
              </a:lnSpc>
            </a:pPr>
            <a:r>
              <a:rPr lang="en-US" sz="2800" dirty="0" smtClean="0">
                <a:latin typeface="Times New Roman" pitchFamily="18" charset="0"/>
                <a:cs typeface="Times New Roman" pitchFamily="18" charset="0"/>
              </a:rPr>
              <a:t> • Decreased motility of the esophagus and stomach</a:t>
            </a:r>
            <a:endParaRPr lang="sr-Latn-RS" sz="2800" dirty="0" smtClean="0">
              <a:latin typeface="Times New Roman" pitchFamily="18" charset="0"/>
              <a:cs typeface="Times New Roman" pitchFamily="18" charset="0"/>
            </a:endParaRPr>
          </a:p>
          <a:p>
            <a:pPr>
              <a:lnSpc>
                <a:spcPts val="2737"/>
              </a:lnSpc>
            </a:pPr>
            <a:r>
              <a:rPr lang="en-US" sz="2800"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Hypochlorohydria</a:t>
            </a:r>
            <a:r>
              <a:rPr lang="en-US" sz="2800" dirty="0" smtClean="0">
                <a:latin typeface="Times New Roman" pitchFamily="18" charset="0"/>
                <a:cs typeface="Times New Roman" pitchFamily="18" charset="0"/>
              </a:rPr>
              <a:t> </a:t>
            </a:r>
            <a:endParaRPr lang="sr-Latn-RS" sz="2800" dirty="0" smtClean="0">
              <a:latin typeface="Times New Roman" pitchFamily="18" charset="0"/>
              <a:cs typeface="Times New Roman" pitchFamily="18" charset="0"/>
            </a:endParaRPr>
          </a:p>
          <a:p>
            <a:pPr>
              <a:lnSpc>
                <a:spcPts val="2737"/>
              </a:lnSpc>
            </a:pPr>
            <a:r>
              <a:rPr lang="en-US" sz="2800" dirty="0" smtClean="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Reduction of the absorptive surface of the intestine, motility and local circulation </a:t>
            </a:r>
            <a:endParaRPr lang="sr-Latn-RS" sz="2800" dirty="0" smtClean="0">
              <a:latin typeface="Times New Roman" pitchFamily="18" charset="0"/>
              <a:cs typeface="Times New Roman" pitchFamily="18" charset="0"/>
            </a:endParaRPr>
          </a:p>
          <a:p>
            <a:pPr>
              <a:lnSpc>
                <a:spcPts val="2737"/>
              </a:lnSpc>
            </a:pPr>
            <a:r>
              <a:rPr lang="en-US" sz="2800" dirty="0" smtClean="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Constipation</a:t>
            </a:r>
            <a:endParaRPr sz="2650" spc="-12" dirty="0">
              <a:solidFill>
                <a:srgbClr val="000000"/>
              </a:solidFill>
              <a:latin typeface="Times New Roman" pitchFamily="18" charset="0"/>
              <a:cs typeface="Times New Roman" pitchFamily="18" charset="0"/>
            </a:endParaRPr>
          </a:p>
        </p:txBody>
      </p:sp>
      <p:sp>
        <p:nvSpPr>
          <p:cNvPr id="5" name="object 5"/>
          <p:cNvSpPr txBox="1"/>
          <p:nvPr/>
        </p:nvSpPr>
        <p:spPr>
          <a:xfrm>
            <a:off x="549275" y="5097838"/>
            <a:ext cx="7425295" cy="698461"/>
          </a:xfrm>
          <a:prstGeom prst="rect">
            <a:avLst/>
          </a:prstGeom>
        </p:spPr>
        <p:txBody>
          <a:bodyPr vert="horz" wrap="square" lIns="0" tIns="0" rIns="0" bIns="0" rtlCol="0">
            <a:spAutoFit/>
          </a:bodyPr>
          <a:lstStyle/>
          <a:p>
            <a:pPr>
              <a:lnSpc>
                <a:spcPts val="2737"/>
              </a:lnSpc>
            </a:pPr>
            <a:r>
              <a:rPr sz="2650" smtClean="0">
                <a:solidFill>
                  <a:srgbClr val="000000"/>
                </a:solidFill>
                <a:latin typeface="Arial"/>
                <a:cs typeface="Arial"/>
              </a:rPr>
              <a:t>•</a:t>
            </a:r>
            <a:r>
              <a:rPr lang="en-US" sz="2800" dirty="0" smtClean="0"/>
              <a:t> </a:t>
            </a:r>
            <a:r>
              <a:rPr lang="sr-Latn-RS" sz="2800" dirty="0" smtClean="0"/>
              <a:t> </a:t>
            </a:r>
            <a:r>
              <a:rPr lang="en-US" sz="2800" dirty="0" smtClean="0">
                <a:latin typeface="Times New Roman" pitchFamily="18" charset="0"/>
                <a:cs typeface="Times New Roman" pitchFamily="18" charset="0"/>
              </a:rPr>
              <a:t>Decrease in the number of </a:t>
            </a:r>
            <a:r>
              <a:rPr lang="en-US" sz="2800" dirty="0" err="1" smtClean="0">
                <a:latin typeface="Times New Roman" pitchFamily="18" charset="0"/>
                <a:cs typeface="Times New Roman" pitchFamily="18" charset="0"/>
              </a:rPr>
              <a:t>hepatocytes</a:t>
            </a:r>
            <a:r>
              <a:rPr lang="en-US" sz="2800" dirty="0" smtClean="0">
                <a:latin typeface="Times New Roman" pitchFamily="18" charset="0"/>
                <a:cs typeface="Times New Roman" pitchFamily="18" charset="0"/>
              </a:rPr>
              <a:t> and the ability to regenerate</a:t>
            </a:r>
            <a:r>
              <a:rPr lang="sr-Latn-RS" sz="2800" dirty="0" smtClean="0">
                <a:latin typeface="Times New Roman" pitchFamily="18" charset="0"/>
                <a:cs typeface="Times New Roman" pitchFamily="18" charset="0"/>
              </a:rPr>
              <a:t>.</a:t>
            </a:r>
            <a:endParaRPr sz="2650" spc="-18" dirty="0">
              <a:solidFill>
                <a:srgbClr val="000000"/>
              </a:solidFill>
              <a:latin typeface="Times New Roman" pitchFamily="18" charset="0"/>
              <a:cs typeface="Times New Roman" pitchFamily="18" charset="0"/>
            </a:endParaRPr>
          </a:p>
        </p:txBody>
      </p:sp>
      <p:sp>
        <p:nvSpPr>
          <p:cNvPr id="7" name="object 7"/>
          <p:cNvSpPr txBox="1"/>
          <p:nvPr/>
        </p:nvSpPr>
        <p:spPr>
          <a:xfrm>
            <a:off x="549279" y="5813226"/>
            <a:ext cx="7746325" cy="700705"/>
          </a:xfrm>
          <a:prstGeom prst="rect">
            <a:avLst/>
          </a:prstGeom>
        </p:spPr>
        <p:txBody>
          <a:bodyPr vert="horz" wrap="square" lIns="0" tIns="0" rIns="0" bIns="0" rtlCol="0">
            <a:spAutoFit/>
          </a:bodyPr>
          <a:lstStyle/>
          <a:p>
            <a:pPr>
              <a:lnSpc>
                <a:spcPts val="2737"/>
              </a:lnSpc>
            </a:pPr>
            <a:r>
              <a:rPr sz="2650" smtClean="0">
                <a:solidFill>
                  <a:srgbClr val="000000"/>
                </a:solidFill>
                <a:latin typeface="Arial"/>
                <a:cs typeface="Arial"/>
              </a:rPr>
              <a:t>•</a:t>
            </a:r>
            <a:r>
              <a:rPr lang="en-US" sz="2800" dirty="0" smtClean="0"/>
              <a:t> </a:t>
            </a:r>
            <a:r>
              <a:rPr lang="sr-Latn-RS" sz="2800" dirty="0" smtClean="0"/>
              <a:t> </a:t>
            </a:r>
            <a:r>
              <a:rPr lang="en-US" sz="2800" dirty="0" smtClean="0">
                <a:latin typeface="Times New Roman" pitchFamily="18" charset="0"/>
                <a:cs typeface="Times New Roman" pitchFamily="18" charset="0"/>
              </a:rPr>
              <a:t>Reduction of exocrine and endocrine secretion of the pancreas</a:t>
            </a:r>
            <a:r>
              <a:rPr lang="sr-Latn-RS" sz="2800" dirty="0" smtClean="0">
                <a:latin typeface="Times New Roman" pitchFamily="18" charset="0"/>
                <a:cs typeface="Times New Roman" pitchFamily="18" charset="0"/>
              </a:rPr>
              <a:t>.</a:t>
            </a:r>
            <a:r>
              <a:rPr sz="2650" spc="1111" smtClean="0">
                <a:solidFill>
                  <a:srgbClr val="000000"/>
                </a:solidFill>
                <a:latin typeface="Times New Roman" pitchFamily="18" charset="0"/>
                <a:cs typeface="Times New Roman" pitchFamily="18" charset="0"/>
              </a:rPr>
              <a:t> </a:t>
            </a:r>
            <a:endParaRPr sz="2650" dirty="0">
              <a:solidFill>
                <a:srgbClr val="000000"/>
              </a:solidFill>
              <a:latin typeface="Times New Roman" pitchFamily="18" charset="0"/>
              <a:cs typeface="Times New Roman" pitchFamily="18" charset="0"/>
            </a:endParaRPr>
          </a:p>
        </p:txBody>
      </p:sp>
      <p:sp>
        <p:nvSpPr>
          <p:cNvPr id="10" name="object 6"/>
          <p:cNvSpPr txBox="1"/>
          <p:nvPr/>
        </p:nvSpPr>
        <p:spPr>
          <a:xfrm>
            <a:off x="838200" y="5486400"/>
            <a:ext cx="2346121" cy="346249"/>
          </a:xfrm>
          <a:prstGeom prst="rect">
            <a:avLst/>
          </a:prstGeom>
        </p:spPr>
        <p:txBody>
          <a:bodyPr vert="horz" wrap="square" lIns="0" tIns="0" rIns="0" bIns="0" rtlCol="0">
            <a:spAutoFit/>
          </a:bodyPr>
          <a:lstStyle/>
          <a:p>
            <a:pPr marL="0" marR="0">
              <a:lnSpc>
                <a:spcPts val="2740"/>
              </a:lnSpc>
              <a:spcBef>
                <a:spcPts val="0"/>
              </a:spcBef>
              <a:spcAft>
                <a:spcPts val="0"/>
              </a:spcAft>
            </a:pPr>
            <a:endParaRPr sz="2650" spc="-15" dirty="0">
              <a:solidFill>
                <a:srgbClr val="000000"/>
              </a:solidFill>
              <a:latin typeface="BIIBQK+TimesNewRoman"/>
              <a:cs typeface="BIIBQK+TimesNewRoman"/>
            </a:endParaRPr>
          </a:p>
        </p:txBody>
      </p:sp>
      <p:sp>
        <p:nvSpPr>
          <p:cNvPr id="11" name="object 6"/>
          <p:cNvSpPr txBox="1"/>
          <p:nvPr/>
        </p:nvSpPr>
        <p:spPr>
          <a:xfrm>
            <a:off x="990600" y="5638800"/>
            <a:ext cx="2346121" cy="346249"/>
          </a:xfrm>
          <a:prstGeom prst="rect">
            <a:avLst/>
          </a:prstGeom>
        </p:spPr>
        <p:txBody>
          <a:bodyPr vert="horz" wrap="square" lIns="0" tIns="0" rIns="0" bIns="0" rtlCol="0">
            <a:spAutoFit/>
          </a:bodyPr>
          <a:lstStyle/>
          <a:p>
            <a:pPr marL="0" marR="0">
              <a:lnSpc>
                <a:spcPts val="2740"/>
              </a:lnSpc>
              <a:spcBef>
                <a:spcPts val="0"/>
              </a:spcBef>
              <a:spcAft>
                <a:spcPts val="0"/>
              </a:spcAft>
            </a:pPr>
            <a:endParaRPr sz="2650" spc="-15" dirty="0">
              <a:solidFill>
                <a:srgbClr val="000000"/>
              </a:solidFill>
              <a:latin typeface="BIIBQK+TimesNewRoman"/>
              <a:cs typeface="BIIBQK+TimesNewRoman"/>
            </a:endParaRPr>
          </a:p>
        </p:txBody>
      </p:sp>
      <p:sp>
        <p:nvSpPr>
          <p:cNvPr id="12" name="object 6"/>
          <p:cNvSpPr txBox="1"/>
          <p:nvPr/>
        </p:nvSpPr>
        <p:spPr>
          <a:xfrm>
            <a:off x="1143000" y="5791200"/>
            <a:ext cx="2346121" cy="346249"/>
          </a:xfrm>
          <a:prstGeom prst="rect">
            <a:avLst/>
          </a:prstGeom>
        </p:spPr>
        <p:txBody>
          <a:bodyPr vert="horz" wrap="square" lIns="0" tIns="0" rIns="0" bIns="0" rtlCol="0">
            <a:spAutoFit/>
          </a:bodyPr>
          <a:lstStyle/>
          <a:p>
            <a:pPr marL="0" marR="0">
              <a:lnSpc>
                <a:spcPts val="2740"/>
              </a:lnSpc>
              <a:spcBef>
                <a:spcPts val="0"/>
              </a:spcBef>
              <a:spcAft>
                <a:spcPts val="0"/>
              </a:spcAft>
            </a:pPr>
            <a:endParaRPr sz="2650" spc="-15" dirty="0">
              <a:solidFill>
                <a:srgbClr val="000000"/>
              </a:solidFill>
              <a:latin typeface="BIIBQK+TimesNewRoman"/>
              <a:cs typeface="BIIBQK+TimesNewRoman"/>
            </a:endParaRPr>
          </a:p>
        </p:txBody>
      </p:sp>
    </p:spTree>
  </p:cSld>
  <p:clrMapOvr>
    <a:masterClrMapping/>
  </p:clrMapOvr>
  <p:transition advTm="76472"/>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60960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675131" y="618028"/>
            <a:ext cx="6665628" cy="487313"/>
          </a:xfrm>
          <a:prstGeom prst="rect">
            <a:avLst/>
          </a:prstGeom>
        </p:spPr>
        <p:txBody>
          <a:bodyPr vert="horz" wrap="square" lIns="0" tIns="0" rIns="0" bIns="0" rtlCol="0">
            <a:spAutoFit/>
          </a:bodyPr>
          <a:lstStyle/>
          <a:p>
            <a:pPr>
              <a:lnSpc>
                <a:spcPts val="3756"/>
              </a:lnSpc>
            </a:pPr>
            <a:r>
              <a:rPr lang="sr-Latn-RS" sz="3600" spc="-23" dirty="0" smtClean="0">
                <a:solidFill>
                  <a:srgbClr val="C00000"/>
                </a:solidFill>
                <a:latin typeface="NIKMHC+TimesNewRoman,Bold"/>
              </a:rPr>
              <a:t>        </a:t>
            </a:r>
            <a:r>
              <a:rPr lang="en-US" sz="3600" b="1" dirty="0" smtClean="0">
                <a:solidFill>
                  <a:srgbClr val="C00000"/>
                </a:solidFill>
                <a:latin typeface="Times New Roman" pitchFamily="18" charset="0"/>
                <a:cs typeface="Times New Roman" pitchFamily="18" charset="0"/>
              </a:rPr>
              <a:t>Increasing the risk of:</a:t>
            </a:r>
            <a:endParaRPr sz="3600" b="1" dirty="0">
              <a:solidFill>
                <a:srgbClr val="C00000"/>
              </a:solidFill>
              <a:latin typeface="Times New Roman" pitchFamily="18" charset="0"/>
              <a:cs typeface="Times New Roman" pitchFamily="18" charset="0"/>
            </a:endParaRPr>
          </a:p>
        </p:txBody>
      </p:sp>
      <p:sp>
        <p:nvSpPr>
          <p:cNvPr id="4" name="object 4"/>
          <p:cNvSpPr txBox="1"/>
          <p:nvPr/>
        </p:nvSpPr>
        <p:spPr>
          <a:xfrm>
            <a:off x="549275" y="1695907"/>
            <a:ext cx="6035784" cy="166712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latin typeface="Times New Roman" pitchFamily="18" charset="0"/>
                <a:cs typeface="Times New Roman" pitchFamily="18" charset="0"/>
              </a:rPr>
              <a:t>Bleeding from the digestive tract </a:t>
            </a:r>
            <a:endParaRPr lang="sr-Latn-RS" sz="2800" dirty="0" smtClean="0">
              <a:latin typeface="Times New Roman" pitchFamily="18" charset="0"/>
              <a:cs typeface="Times New Roman" pitchFamily="18" charset="0"/>
            </a:endParaRPr>
          </a:p>
          <a:p>
            <a:pPr>
              <a:lnSpc>
                <a:spcPts val="2896"/>
              </a:lnSpc>
            </a:pPr>
            <a:r>
              <a:rPr lang="en-US" sz="2800" dirty="0" smtClean="0">
                <a:latin typeface="Times New Roman" pitchFamily="18" charset="0"/>
                <a:cs typeface="Times New Roman" pitchFamily="18" charset="0"/>
              </a:rPr>
              <a:t>• Colorectal cancer </a:t>
            </a:r>
            <a:endParaRPr lang="sr-Latn-RS" sz="2800" dirty="0" smtClean="0">
              <a:latin typeface="Times New Roman" pitchFamily="18" charset="0"/>
              <a:cs typeface="Times New Roman" pitchFamily="18" charset="0"/>
            </a:endParaRPr>
          </a:p>
          <a:p>
            <a:pPr>
              <a:lnSpc>
                <a:spcPts val="2896"/>
              </a:lnSpc>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Diverticulosis</a:t>
            </a:r>
            <a:r>
              <a:rPr sz="2800" spc="1022" smtClean="0">
                <a:solidFill>
                  <a:srgbClr val="000000"/>
                </a:solidFill>
                <a:latin typeface="Times New Roman" pitchFamily="18" charset="0"/>
                <a:cs typeface="Times New Roman" pitchFamily="18" charset="0"/>
              </a:rPr>
              <a:t> </a:t>
            </a:r>
            <a:endParaRPr sz="2800" spc="-40" dirty="0">
              <a:solidFill>
                <a:srgbClr val="000000"/>
              </a:solidFill>
              <a:latin typeface="Times New Roman" pitchFamily="18" charset="0"/>
              <a:cs typeface="Times New Roman" pitchFamily="18" charset="0"/>
            </a:endParaRPr>
          </a:p>
          <a:p>
            <a:pPr marL="2" marR="0">
              <a:lnSpc>
                <a:spcPts val="2896"/>
              </a:lnSpc>
              <a:spcBef>
                <a:spcPts val="1383"/>
              </a:spcBef>
              <a:spcAft>
                <a:spcPts val="0"/>
              </a:spcAft>
            </a:pPr>
            <a:endParaRPr sz="2800" dirty="0">
              <a:solidFill>
                <a:srgbClr val="000000"/>
              </a:solidFill>
              <a:latin typeface="BIIBQK+TimesNewRoman"/>
              <a:cs typeface="BIIBQK+TimesNewRoman"/>
            </a:endParaRPr>
          </a:p>
        </p:txBody>
      </p:sp>
      <p:sp>
        <p:nvSpPr>
          <p:cNvPr id="5" name="object 5"/>
          <p:cNvSpPr txBox="1"/>
          <p:nvPr/>
        </p:nvSpPr>
        <p:spPr>
          <a:xfrm>
            <a:off x="549268" y="3327116"/>
            <a:ext cx="2788786" cy="371897"/>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en-US" sz="2800" dirty="0" smtClean="0"/>
              <a:t> </a:t>
            </a:r>
            <a:r>
              <a:rPr lang="en-US" sz="2800" dirty="0" smtClean="0">
                <a:latin typeface="Times New Roman" pitchFamily="18" charset="0"/>
                <a:cs typeface="Times New Roman" pitchFamily="18" charset="0"/>
              </a:rPr>
              <a:t>Constipation</a:t>
            </a:r>
            <a:endParaRPr sz="2800" spc="-18" dirty="0">
              <a:solidFill>
                <a:srgbClr val="000000"/>
              </a:solidFill>
              <a:latin typeface="Times New Roman" pitchFamily="18" charset="0"/>
              <a:cs typeface="Times New Roman" pitchFamily="18" charset="0"/>
            </a:endParaRPr>
          </a:p>
        </p:txBody>
      </p:sp>
      <p:sp>
        <p:nvSpPr>
          <p:cNvPr id="6" name="object 6"/>
          <p:cNvSpPr txBox="1"/>
          <p:nvPr/>
        </p:nvSpPr>
        <p:spPr>
          <a:xfrm>
            <a:off x="549272" y="3870407"/>
            <a:ext cx="2111219" cy="371897"/>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t> </a:t>
            </a:r>
            <a:r>
              <a:rPr lang="en-US" sz="2800" dirty="0" smtClean="0">
                <a:latin typeface="Times New Roman" pitchFamily="18" charset="0"/>
                <a:cs typeface="Times New Roman" pitchFamily="18" charset="0"/>
              </a:rPr>
              <a:t>Diarrhea</a:t>
            </a:r>
            <a:endParaRPr sz="2800" spc="-51" dirty="0">
              <a:solidFill>
                <a:srgbClr val="000000"/>
              </a:solidFill>
              <a:latin typeface="Times New Roman" pitchFamily="18" charset="0"/>
              <a:cs typeface="Times New Roman" pitchFamily="18" charset="0"/>
            </a:endParaRPr>
          </a:p>
        </p:txBody>
      </p:sp>
      <p:sp>
        <p:nvSpPr>
          <p:cNvPr id="7" name="object 7"/>
          <p:cNvSpPr txBox="1"/>
          <p:nvPr/>
        </p:nvSpPr>
        <p:spPr>
          <a:xfrm>
            <a:off x="549276" y="4413963"/>
            <a:ext cx="3338810" cy="371897"/>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latin typeface="Times New Roman" pitchFamily="18" charset="0"/>
                <a:cs typeface="Times New Roman" pitchFamily="18" charset="0"/>
              </a:rPr>
              <a:t> Incontinence</a:t>
            </a:r>
            <a:r>
              <a:rPr sz="2800" spc="1022" smtClean="0">
                <a:solidFill>
                  <a:srgbClr val="000000"/>
                </a:solidFill>
                <a:latin typeface="Times New Roman" pitchFamily="18" charset="0"/>
                <a:cs typeface="Times New Roman" pitchFamily="18" charset="0"/>
              </a:rPr>
              <a:t> </a:t>
            </a:r>
            <a:endParaRPr sz="2800" spc="-28" dirty="0">
              <a:solidFill>
                <a:srgbClr val="000000"/>
              </a:solidFill>
              <a:latin typeface="Times New Roman" pitchFamily="18" charset="0"/>
              <a:cs typeface="Times New Roman" pitchFamily="18" charset="0"/>
            </a:endParaRPr>
          </a:p>
        </p:txBody>
      </p:sp>
      <p:sp>
        <p:nvSpPr>
          <p:cNvPr id="8" name="object 8"/>
          <p:cNvSpPr txBox="1"/>
          <p:nvPr/>
        </p:nvSpPr>
        <p:spPr>
          <a:xfrm>
            <a:off x="549254" y="4958048"/>
            <a:ext cx="5289246" cy="1295226"/>
          </a:xfrm>
          <a:prstGeom prst="rect">
            <a:avLst/>
          </a:prstGeom>
        </p:spPr>
        <p:txBody>
          <a:bodyPr vert="horz" wrap="square" lIns="0" tIns="0" rIns="0" bIns="0" rtlCol="0">
            <a:spAutoFit/>
          </a:bodyPr>
          <a:lstStyle/>
          <a:p>
            <a:pPr marL="12" marR="0">
              <a:lnSpc>
                <a:spcPts val="2894"/>
              </a:lnSpc>
              <a:spcBef>
                <a:spcPts val="0"/>
              </a:spcBef>
              <a:spcAft>
                <a:spcPts val="0"/>
              </a:spcAft>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err="1" smtClean="0">
                <a:latin typeface="Times New Roman" pitchFamily="18" charset="0"/>
                <a:cs typeface="Times New Roman" pitchFamily="18" charset="0"/>
              </a:rPr>
              <a:t>Hepatobiliary</a:t>
            </a:r>
            <a:r>
              <a:rPr lang="en-US" sz="2800" dirty="0" smtClean="0">
                <a:latin typeface="Times New Roman" pitchFamily="18" charset="0"/>
                <a:cs typeface="Times New Roman" pitchFamily="18" charset="0"/>
              </a:rPr>
              <a:t> diseases</a:t>
            </a:r>
            <a:endParaRPr lang="sr-Latn-RS" sz="2800" dirty="0" smtClean="0">
              <a:latin typeface="Times New Roman" pitchFamily="18" charset="0"/>
              <a:cs typeface="Times New Roman" pitchFamily="18" charset="0"/>
            </a:endParaRPr>
          </a:p>
          <a:p>
            <a:pPr marL="12" marR="0">
              <a:lnSpc>
                <a:spcPts val="2894"/>
              </a:lnSpc>
              <a:spcBef>
                <a:spcPts val="0"/>
              </a:spcBef>
              <a:spcAft>
                <a:spcPts val="0"/>
              </a:spcAft>
            </a:pPr>
            <a:r>
              <a:rPr lang="en-US" sz="2800" dirty="0" smtClean="0">
                <a:latin typeface="Times New Roman" pitchFamily="18" charset="0"/>
                <a:cs typeface="Times New Roman" pitchFamily="18" charset="0"/>
              </a:rPr>
              <a:t>• Pancreatic carcinoma</a:t>
            </a:r>
            <a:endParaRPr sz="2800" spc="-23" dirty="0">
              <a:solidFill>
                <a:srgbClr val="000000"/>
              </a:solidFill>
              <a:latin typeface="Times New Roman" pitchFamily="18" charset="0"/>
              <a:cs typeface="Times New Roman" pitchFamily="18" charset="0"/>
            </a:endParaRPr>
          </a:p>
          <a:p>
            <a:pPr marL="0" marR="0">
              <a:lnSpc>
                <a:spcPts val="2896"/>
              </a:lnSpc>
              <a:spcBef>
                <a:spcPts val="1383"/>
              </a:spcBef>
              <a:spcAft>
                <a:spcPts val="0"/>
              </a:spcAft>
            </a:pPr>
            <a:endParaRPr sz="2800" spc="-28" dirty="0">
              <a:solidFill>
                <a:srgbClr val="000000"/>
              </a:solidFill>
              <a:latin typeface="BIIBQK+TimesNewRoman"/>
              <a:cs typeface="BIIBQK+TimesNewRoman"/>
            </a:endParaRPr>
          </a:p>
        </p:txBody>
      </p:sp>
    </p:spTree>
  </p:cSld>
  <p:clrMapOvr>
    <a:masterClrMapping/>
  </p:clrMapOvr>
  <p:transition advTm="24042"/>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320361" y="474945"/>
            <a:ext cx="2796244" cy="371897"/>
          </a:xfrm>
          <a:prstGeom prst="rect">
            <a:avLst/>
          </a:prstGeom>
        </p:spPr>
        <p:txBody>
          <a:bodyPr vert="horz" wrap="square" lIns="0" tIns="0" rIns="0" bIns="0" rtlCol="0">
            <a:spAutoFit/>
          </a:bodyPr>
          <a:lstStyle/>
          <a:p>
            <a:pPr>
              <a:lnSpc>
                <a:spcPts val="2894"/>
              </a:lnSpc>
            </a:pPr>
            <a:r>
              <a:rPr lang="en-US" sz="2800" dirty="0" smtClean="0">
                <a:solidFill>
                  <a:srgbClr val="C00000"/>
                </a:solidFill>
                <a:latin typeface="Times New Roman" pitchFamily="18" charset="0"/>
                <a:cs typeface="Times New Roman" pitchFamily="18" charset="0"/>
              </a:rPr>
              <a:t>Pablo Picasso</a:t>
            </a:r>
            <a:endParaRPr sz="2800" spc="-33" dirty="0">
              <a:solidFill>
                <a:srgbClr val="C00000"/>
              </a:solidFill>
              <a:latin typeface="Times New Roman" pitchFamily="18" charset="0"/>
              <a:cs typeface="Times New Roman" pitchFamily="18" charset="0"/>
            </a:endParaRPr>
          </a:p>
        </p:txBody>
      </p:sp>
      <p:sp>
        <p:nvSpPr>
          <p:cNvPr id="4" name="object 4"/>
          <p:cNvSpPr txBox="1"/>
          <p:nvPr/>
        </p:nvSpPr>
        <p:spPr>
          <a:xfrm>
            <a:off x="320361" y="990311"/>
            <a:ext cx="5623239" cy="1115690"/>
          </a:xfrm>
          <a:prstGeom prst="rect">
            <a:avLst/>
          </a:prstGeom>
        </p:spPr>
        <p:txBody>
          <a:bodyPr vert="horz" wrap="square" lIns="0" tIns="0" rIns="0" bIns="0" rtlCol="0">
            <a:spAutoFit/>
          </a:bodyPr>
          <a:lstStyle/>
          <a:p>
            <a:pPr>
              <a:lnSpc>
                <a:spcPts val="2894"/>
              </a:lnSpc>
            </a:pPr>
            <a:r>
              <a:rPr sz="2800" spc="17" smtClean="0">
                <a:solidFill>
                  <a:srgbClr val="000000"/>
                </a:solidFill>
                <a:latin typeface="Times New Roman" pitchFamily="18" charset="0"/>
                <a:cs typeface="Times New Roman" pitchFamily="18" charset="0"/>
              </a:rPr>
              <a:t>„</a:t>
            </a:r>
            <a:r>
              <a:rPr lang="en-US" sz="2800" dirty="0" smtClean="0">
                <a:latin typeface="Times New Roman" pitchFamily="18" charset="0"/>
                <a:cs typeface="Times New Roman" pitchFamily="18" charset="0"/>
              </a:rPr>
              <a:t>I don't care about someone's age. People who tell me how much they have years are silly</a:t>
            </a:r>
            <a:r>
              <a:rPr sz="2800" spc="-82" smtClean="0">
                <a:solidFill>
                  <a:srgbClr val="000000"/>
                </a:solidFill>
                <a:latin typeface="Times New Roman" pitchFamily="18" charset="0"/>
                <a:cs typeface="Times New Roman" pitchFamily="18" charset="0"/>
              </a:rPr>
              <a:t> </a:t>
            </a:r>
            <a:r>
              <a:rPr lang="sr-Latn-RS" sz="2800" spc="-82" dirty="0" smtClean="0">
                <a:solidFill>
                  <a:srgbClr val="000000"/>
                </a:solidFill>
                <a:latin typeface="Times New Roman" pitchFamily="18" charset="0"/>
                <a:cs typeface="Times New Roman" pitchFamily="18" charset="0"/>
              </a:rPr>
              <a:t>“.</a:t>
            </a:r>
            <a:endParaRPr sz="2800" spc="-43" dirty="0">
              <a:solidFill>
                <a:srgbClr val="000000"/>
              </a:solidFill>
              <a:latin typeface="Times New Roman" pitchFamily="18" charset="0"/>
              <a:cs typeface="Times New Roman" pitchFamily="18" charset="0"/>
            </a:endParaRPr>
          </a:p>
        </p:txBody>
      </p:sp>
      <p:sp>
        <p:nvSpPr>
          <p:cNvPr id="5" name="object 5"/>
          <p:cNvSpPr txBox="1"/>
          <p:nvPr/>
        </p:nvSpPr>
        <p:spPr>
          <a:xfrm>
            <a:off x="320361" y="2525476"/>
            <a:ext cx="5699439" cy="743793"/>
          </a:xfrm>
          <a:prstGeom prst="rect">
            <a:avLst/>
          </a:prstGeom>
        </p:spPr>
        <p:txBody>
          <a:bodyPr vert="horz" wrap="square" lIns="0" tIns="0" rIns="0" bIns="0" rtlCol="0">
            <a:spAutoFit/>
          </a:bodyPr>
          <a:lstStyle/>
          <a:p>
            <a:pPr>
              <a:lnSpc>
                <a:spcPts val="2896"/>
              </a:lnSpc>
            </a:pPr>
            <a:r>
              <a:rPr lang="sr-Latn-RS" sz="2800" spc="23" dirty="0" smtClean="0">
                <a:solidFill>
                  <a:srgbClr val="000000"/>
                </a:solidFill>
                <a:latin typeface="Times New Roman" pitchFamily="18" charset="0"/>
                <a:cs typeface="Times New Roman" pitchFamily="18" charset="0"/>
              </a:rPr>
              <a:t>“</a:t>
            </a:r>
            <a:r>
              <a:rPr lang="en-US" sz="2800" dirty="0" smtClean="0">
                <a:latin typeface="Times New Roman" pitchFamily="18" charset="0"/>
                <a:cs typeface="Times New Roman" pitchFamily="18" charset="0"/>
              </a:rPr>
              <a:t>You are only as old as you feel getting older."</a:t>
            </a:r>
            <a:endParaRPr sz="2800" spc="-15" dirty="0">
              <a:solidFill>
                <a:srgbClr val="000000"/>
              </a:solidFill>
              <a:latin typeface="Times New Roman" pitchFamily="18" charset="0"/>
              <a:cs typeface="Times New Roman" pitchFamily="18" charset="0"/>
            </a:endParaRPr>
          </a:p>
        </p:txBody>
      </p:sp>
    </p:spTree>
  </p:cSld>
  <p:clrMapOvr>
    <a:masterClrMapping/>
  </p:clrMapOvr>
  <p:transition advTm="12858"/>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589025" y="320441"/>
            <a:ext cx="6860841" cy="526554"/>
          </a:xfrm>
          <a:prstGeom prst="rect">
            <a:avLst/>
          </a:prstGeom>
        </p:spPr>
        <p:txBody>
          <a:bodyPr vert="horz" wrap="square" lIns="0" tIns="0" rIns="0" bIns="0" rtlCol="0">
            <a:spAutoFit/>
          </a:bodyPr>
          <a:lstStyle/>
          <a:p>
            <a:pPr>
              <a:lnSpc>
                <a:spcPts val="4147"/>
              </a:lnSpc>
            </a:pPr>
            <a:r>
              <a:rPr lang="sr-Latn-RS" sz="4000" dirty="0" smtClean="0"/>
              <a:t>        </a:t>
            </a:r>
            <a:r>
              <a:rPr lang="en-US" sz="4000" b="1" dirty="0" smtClean="0">
                <a:solidFill>
                  <a:srgbClr val="C00000"/>
                </a:solidFill>
                <a:latin typeface="Times New Roman" pitchFamily="18" charset="0"/>
                <a:cs typeface="Times New Roman" pitchFamily="18" charset="0"/>
              </a:rPr>
              <a:t>Fecal incontinence</a:t>
            </a:r>
            <a:endParaRPr sz="4000" b="1" spc="11" dirty="0">
              <a:solidFill>
                <a:srgbClr val="C00000"/>
              </a:solidFill>
              <a:latin typeface="Times New Roman" pitchFamily="18" charset="0"/>
              <a:cs typeface="Times New Roman" pitchFamily="18" charset="0"/>
            </a:endParaRPr>
          </a:p>
        </p:txBody>
      </p:sp>
      <p:sp>
        <p:nvSpPr>
          <p:cNvPr id="4" name="object 4"/>
          <p:cNvSpPr txBox="1"/>
          <p:nvPr/>
        </p:nvSpPr>
        <p:spPr>
          <a:xfrm>
            <a:off x="3819781" y="1498999"/>
            <a:ext cx="1957411" cy="807913"/>
          </a:xfrm>
          <a:prstGeom prst="rect">
            <a:avLst/>
          </a:prstGeom>
        </p:spPr>
        <p:txBody>
          <a:bodyPr vert="horz" wrap="square" lIns="0" tIns="0" rIns="0" bIns="0" rtlCol="0">
            <a:spAutoFit/>
          </a:bodyPr>
          <a:lstStyle/>
          <a:p>
            <a:pPr marL="219075" marR="0">
              <a:lnSpc>
                <a:spcPts val="2112"/>
              </a:lnSpc>
              <a:spcBef>
                <a:spcPts val="0"/>
              </a:spcBef>
              <a:spcAft>
                <a:spcPts val="0"/>
              </a:spcAft>
            </a:pPr>
            <a:r>
              <a:rPr lang="en-US" sz="2400" dirty="0" smtClean="0">
                <a:latin typeface="Times New Roman" pitchFamily="18" charset="0"/>
                <a:cs typeface="Times New Roman" pitchFamily="18" charset="0"/>
              </a:rPr>
              <a:t>Decreased rectal or anal sensation</a:t>
            </a:r>
            <a:endParaRPr sz="2050" dirty="0">
              <a:solidFill>
                <a:srgbClr val="000000"/>
              </a:solidFill>
              <a:latin typeface="Times New Roman" pitchFamily="18" charset="0"/>
              <a:cs typeface="Times New Roman" pitchFamily="18" charset="0"/>
            </a:endParaRPr>
          </a:p>
        </p:txBody>
      </p:sp>
      <p:sp>
        <p:nvSpPr>
          <p:cNvPr id="6" name="object 6"/>
          <p:cNvSpPr txBox="1"/>
          <p:nvPr/>
        </p:nvSpPr>
        <p:spPr>
          <a:xfrm>
            <a:off x="1487171" y="3154191"/>
            <a:ext cx="1937541" cy="1089209"/>
          </a:xfrm>
          <a:prstGeom prst="rect">
            <a:avLst/>
          </a:prstGeom>
        </p:spPr>
        <p:txBody>
          <a:bodyPr vert="horz" wrap="square" lIns="0" tIns="0" rIns="0" bIns="0" rtlCol="0">
            <a:spAutoFit/>
          </a:bodyPr>
          <a:lstStyle/>
          <a:p>
            <a:pPr>
              <a:lnSpc>
                <a:spcPts val="2112"/>
              </a:lnSpc>
            </a:pPr>
            <a:r>
              <a:rPr lang="sr-Latn-RS" sz="2400" dirty="0" smtClean="0">
                <a:latin typeface="Times New Roman" pitchFamily="18" charset="0"/>
                <a:cs typeface="Times New Roman" pitchFamily="18" charset="0"/>
              </a:rPr>
              <a:t>A</a:t>
            </a:r>
            <a:r>
              <a:rPr lang="en-US" sz="2400" dirty="0" err="1" smtClean="0">
                <a:latin typeface="Times New Roman" pitchFamily="18" charset="0"/>
                <a:cs typeface="Times New Roman" pitchFamily="18" charset="0"/>
              </a:rPr>
              <a:t>norectal</a:t>
            </a:r>
            <a:r>
              <a:rPr lang="en-US" sz="2400" dirty="0" smtClean="0">
                <a:latin typeface="Times New Roman" pitchFamily="18" charset="0"/>
                <a:cs typeface="Times New Roman" pitchFamily="18" charset="0"/>
              </a:rPr>
              <a:t> damage in surgery and radiation</a:t>
            </a:r>
            <a:endParaRPr sz="2050" spc="-10" dirty="0">
              <a:solidFill>
                <a:srgbClr val="000000"/>
              </a:solidFill>
              <a:latin typeface="Times New Roman" pitchFamily="18" charset="0"/>
              <a:cs typeface="Times New Roman" pitchFamily="18" charset="0"/>
            </a:endParaRPr>
          </a:p>
        </p:txBody>
      </p:sp>
      <p:sp>
        <p:nvSpPr>
          <p:cNvPr id="7" name="object 7"/>
          <p:cNvSpPr txBox="1"/>
          <p:nvPr/>
        </p:nvSpPr>
        <p:spPr>
          <a:xfrm>
            <a:off x="6431538" y="3392063"/>
            <a:ext cx="1778970" cy="550600"/>
          </a:xfrm>
          <a:prstGeom prst="rect">
            <a:avLst/>
          </a:prstGeom>
        </p:spPr>
        <p:txBody>
          <a:bodyPr vert="horz" wrap="square" lIns="0" tIns="0" rIns="0" bIns="0" rtlCol="0">
            <a:spAutoFit/>
          </a:bodyPr>
          <a:lstStyle/>
          <a:p>
            <a:pPr>
              <a:lnSpc>
                <a:spcPts val="2112"/>
              </a:lnSpc>
            </a:pPr>
            <a:r>
              <a:rPr lang="en-US" sz="2400" dirty="0" smtClean="0">
                <a:latin typeface="Times New Roman" pitchFamily="18" charset="0"/>
                <a:cs typeface="Times New Roman" pitchFamily="18" charset="0"/>
              </a:rPr>
              <a:t>Disorders sphincter</a:t>
            </a:r>
            <a:endParaRPr sz="2050" dirty="0">
              <a:solidFill>
                <a:srgbClr val="000000"/>
              </a:solidFill>
              <a:latin typeface="Times New Roman" pitchFamily="18" charset="0"/>
              <a:cs typeface="Times New Roman" pitchFamily="18" charset="0"/>
            </a:endParaRPr>
          </a:p>
        </p:txBody>
      </p:sp>
      <p:sp>
        <p:nvSpPr>
          <p:cNvPr id="9" name="object 9"/>
          <p:cNvSpPr txBox="1"/>
          <p:nvPr/>
        </p:nvSpPr>
        <p:spPr>
          <a:xfrm>
            <a:off x="3906522" y="3507352"/>
            <a:ext cx="1963122" cy="641201"/>
          </a:xfrm>
          <a:prstGeom prst="rect">
            <a:avLst/>
          </a:prstGeom>
        </p:spPr>
        <p:txBody>
          <a:bodyPr vert="horz" wrap="square" lIns="0" tIns="0" rIns="0" bIns="0" rtlCol="0">
            <a:spAutoFit/>
          </a:bodyPr>
          <a:lstStyle/>
          <a:p>
            <a:pPr>
              <a:lnSpc>
                <a:spcPts val="2503"/>
              </a:lnSpc>
            </a:pPr>
            <a:r>
              <a:rPr lang="en-US" sz="2400" dirty="0" smtClean="0"/>
              <a:t/>
            </a:r>
            <a:br>
              <a:rPr lang="en-US" sz="2400" dirty="0" smtClean="0"/>
            </a:br>
            <a:r>
              <a:rPr lang="sr-Latn-RS" sz="2400" dirty="0" smtClean="0"/>
              <a:t>   </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etiology</a:t>
            </a:r>
            <a:endParaRPr sz="2400" dirty="0">
              <a:solidFill>
                <a:srgbClr val="000000"/>
              </a:solidFill>
              <a:latin typeface="Times New Roman" pitchFamily="18" charset="0"/>
              <a:cs typeface="Times New Roman" pitchFamily="18" charset="0"/>
            </a:endParaRPr>
          </a:p>
        </p:txBody>
      </p:sp>
      <p:sp>
        <p:nvSpPr>
          <p:cNvPr id="10" name="object 10"/>
          <p:cNvSpPr txBox="1"/>
          <p:nvPr/>
        </p:nvSpPr>
        <p:spPr>
          <a:xfrm>
            <a:off x="3782443" y="4905269"/>
            <a:ext cx="1889948" cy="807913"/>
          </a:xfrm>
          <a:prstGeom prst="rect">
            <a:avLst/>
          </a:prstGeom>
        </p:spPr>
        <p:txBody>
          <a:bodyPr vert="horz" wrap="square" lIns="0" tIns="0" rIns="0" bIns="0" rtlCol="0">
            <a:spAutoFit/>
          </a:bodyPr>
          <a:lstStyle/>
          <a:p>
            <a:pPr marL="66675" marR="0">
              <a:lnSpc>
                <a:spcPts val="2112"/>
              </a:lnSpc>
              <a:spcBef>
                <a:spcPts val="0"/>
              </a:spcBef>
              <a:spcAft>
                <a:spcPts val="0"/>
              </a:spcAft>
            </a:pPr>
            <a:r>
              <a:rPr lang="en-US" sz="2400" dirty="0" smtClean="0">
                <a:latin typeface="Times New Roman" pitchFamily="18" charset="0"/>
                <a:cs typeface="Times New Roman" pitchFamily="18" charset="0"/>
              </a:rPr>
              <a:t>Structural damage to the pelvic floor</a:t>
            </a:r>
            <a:endParaRPr sz="2050" spc="-31" dirty="0">
              <a:solidFill>
                <a:srgbClr val="000000"/>
              </a:solidFill>
              <a:latin typeface="Times New Roman" pitchFamily="18" charset="0"/>
              <a:cs typeface="Times New Roman" pitchFamily="18" charset="0"/>
            </a:endParaRPr>
          </a:p>
        </p:txBody>
      </p:sp>
      <p:sp>
        <p:nvSpPr>
          <p:cNvPr id="12" name="object 12"/>
          <p:cNvSpPr txBox="1"/>
          <p:nvPr/>
        </p:nvSpPr>
        <p:spPr>
          <a:xfrm>
            <a:off x="5511161" y="6607754"/>
            <a:ext cx="3969005" cy="387973"/>
          </a:xfrm>
          <a:prstGeom prst="rect">
            <a:avLst/>
          </a:prstGeom>
        </p:spPr>
        <p:txBody>
          <a:bodyPr vert="horz" wrap="square" lIns="0" tIns="0" rIns="0" bIns="0" rtlCol="0">
            <a:spAutoFit/>
          </a:bodyPr>
          <a:lstStyle/>
          <a:p>
            <a:pPr marL="0" marR="0">
              <a:lnSpc>
                <a:spcPts val="1250"/>
              </a:lnSpc>
              <a:spcBef>
                <a:spcPts val="0"/>
              </a:spcBef>
              <a:spcAft>
                <a:spcPts val="0"/>
              </a:spcAft>
            </a:pPr>
            <a:r>
              <a:rPr sz="1200" u="sng" spc="-23" dirty="0">
                <a:solidFill>
                  <a:srgbClr val="000000"/>
                </a:solidFill>
                <a:latin typeface="QLETWW+Times-Bold"/>
                <a:cs typeface="QLETWW+Times-Bold"/>
              </a:rPr>
              <a:t>Hall</a:t>
            </a:r>
            <a:r>
              <a:rPr sz="1200" u="sng" spc="68" dirty="0">
                <a:solidFill>
                  <a:srgbClr val="000000"/>
                </a:solidFill>
                <a:latin typeface="QLETWW+Times-Bold"/>
                <a:cs typeface="QLETWW+Times-Bold"/>
              </a:rPr>
              <a:t> </a:t>
            </a:r>
            <a:r>
              <a:rPr sz="1200" u="sng" spc="-10" dirty="0">
                <a:solidFill>
                  <a:srgbClr val="000000"/>
                </a:solidFill>
                <a:latin typeface="NIKMHC+TimesNewRoman,Bold"/>
                <a:cs typeface="NIKMHC+TimesNewRoman,Bold"/>
              </a:rPr>
              <a:t>КЕ,</a:t>
            </a:r>
            <a:r>
              <a:rPr sz="1200" u="sng" spc="87" dirty="0">
                <a:solidFill>
                  <a:srgbClr val="000000"/>
                </a:solidFill>
                <a:latin typeface="NIKMHC+TimesNewRoman,Bold"/>
                <a:cs typeface="NIKMHC+TimesNewRoman,Bold"/>
              </a:rPr>
              <a:t> </a:t>
            </a:r>
            <a:r>
              <a:rPr sz="1200" u="sng" spc="66" dirty="0">
                <a:solidFill>
                  <a:srgbClr val="000000"/>
                </a:solidFill>
                <a:latin typeface="QLETWW+Times-Bold"/>
                <a:cs typeface="QLETWW+Times-Bold"/>
              </a:rPr>
              <a:t>et</a:t>
            </a:r>
            <a:r>
              <a:rPr sz="1200" u="sng" spc="-162" dirty="0">
                <a:solidFill>
                  <a:srgbClr val="000000"/>
                </a:solidFill>
                <a:latin typeface="QLETWW+Times-Bold"/>
                <a:cs typeface="QLETWW+Times-Bold"/>
              </a:rPr>
              <a:t> </a:t>
            </a:r>
            <a:r>
              <a:rPr sz="1200" u="sng" spc="-17" dirty="0">
                <a:solidFill>
                  <a:srgbClr val="000000"/>
                </a:solidFill>
                <a:latin typeface="QLETWW+Times-Bold"/>
                <a:cs typeface="QLETWW+Times-Bold"/>
              </a:rPr>
              <a:t>al.</a:t>
            </a:r>
            <a:r>
              <a:rPr sz="1200" u="sng" spc="93" dirty="0">
                <a:solidFill>
                  <a:srgbClr val="000000"/>
                </a:solidFill>
                <a:latin typeface="QLETWW+Times-Bold"/>
                <a:cs typeface="QLETWW+Times-Bold"/>
              </a:rPr>
              <a:t> </a:t>
            </a:r>
            <a:r>
              <a:rPr sz="1200" u="sng" dirty="0">
                <a:solidFill>
                  <a:srgbClr val="000000"/>
                </a:solidFill>
                <a:latin typeface="VUPCBE+Times-BoldItalic"/>
                <a:cs typeface="VUPCBE+Times-BoldItalic"/>
              </a:rPr>
              <a:t>Gastroenterology</a:t>
            </a:r>
            <a:r>
              <a:rPr sz="1200" u="sng" dirty="0">
                <a:solidFill>
                  <a:srgbClr val="000000"/>
                </a:solidFill>
                <a:latin typeface="QLETWW+Times-Bold"/>
                <a:cs typeface="QLETWW+Times-Bold"/>
              </a:rPr>
              <a:t>.</a:t>
            </a:r>
            <a:r>
              <a:rPr sz="1200" u="sng" spc="-75" dirty="0">
                <a:solidFill>
                  <a:srgbClr val="000000"/>
                </a:solidFill>
                <a:latin typeface="QLETWW+Times-Bold"/>
                <a:cs typeface="QLETWW+Times-Bold"/>
              </a:rPr>
              <a:t> </a:t>
            </a:r>
            <a:r>
              <a:rPr sz="1200" u="sng" dirty="0">
                <a:solidFill>
                  <a:srgbClr val="000000"/>
                </a:solidFill>
                <a:latin typeface="QLETWW+Times-Bold"/>
                <a:cs typeface="QLETWW+Times-Bold"/>
              </a:rPr>
              <a:t>2005;129:1305-1338</a:t>
            </a:r>
            <a:r>
              <a:rPr sz="1200" dirty="0">
                <a:solidFill>
                  <a:srgbClr val="000000"/>
                </a:solidFill>
                <a:latin typeface="QLETWW+Times-Bold"/>
                <a:cs typeface="QLETWW+Times-Bold"/>
              </a:rPr>
              <a:t>.</a:t>
            </a:r>
          </a:p>
        </p:txBody>
      </p:sp>
      <p:sp>
        <p:nvSpPr>
          <p:cNvPr id="13" name="object 5"/>
          <p:cNvSpPr txBox="1"/>
          <p:nvPr/>
        </p:nvSpPr>
        <p:spPr>
          <a:xfrm>
            <a:off x="4048381" y="2290848"/>
            <a:ext cx="1512381" cy="269304"/>
          </a:xfrm>
          <a:prstGeom prst="rect">
            <a:avLst/>
          </a:prstGeom>
        </p:spPr>
        <p:txBody>
          <a:bodyPr vert="horz" wrap="square" lIns="0" tIns="0" rIns="0" bIns="0" rtlCol="0">
            <a:spAutoFit/>
          </a:bodyPr>
          <a:lstStyle/>
          <a:p>
            <a:pPr marL="0" marR="0">
              <a:lnSpc>
                <a:spcPts val="2112"/>
              </a:lnSpc>
              <a:spcBef>
                <a:spcPts val="0"/>
              </a:spcBef>
              <a:spcAft>
                <a:spcPts val="0"/>
              </a:spcAft>
            </a:pPr>
            <a:endParaRPr sz="2050" dirty="0">
              <a:solidFill>
                <a:srgbClr val="000000"/>
              </a:solidFill>
              <a:latin typeface="NIKMHC+TimesNewRoman,Bold"/>
              <a:cs typeface="NIKMHC+TimesNewRoman,Bold"/>
            </a:endParaRPr>
          </a:p>
        </p:txBody>
      </p:sp>
      <p:sp>
        <p:nvSpPr>
          <p:cNvPr id="14" name="object 5"/>
          <p:cNvSpPr txBox="1"/>
          <p:nvPr/>
        </p:nvSpPr>
        <p:spPr>
          <a:xfrm>
            <a:off x="4200781" y="2443248"/>
            <a:ext cx="1512381" cy="269304"/>
          </a:xfrm>
          <a:prstGeom prst="rect">
            <a:avLst/>
          </a:prstGeom>
        </p:spPr>
        <p:txBody>
          <a:bodyPr vert="horz" wrap="square" lIns="0" tIns="0" rIns="0" bIns="0" rtlCol="0">
            <a:spAutoFit/>
          </a:bodyPr>
          <a:lstStyle/>
          <a:p>
            <a:pPr marL="0" marR="0">
              <a:lnSpc>
                <a:spcPts val="2112"/>
              </a:lnSpc>
              <a:spcBef>
                <a:spcPts val="0"/>
              </a:spcBef>
              <a:spcAft>
                <a:spcPts val="0"/>
              </a:spcAft>
            </a:pPr>
            <a:endParaRPr sz="2050" dirty="0">
              <a:solidFill>
                <a:srgbClr val="000000"/>
              </a:solidFill>
              <a:latin typeface="NIKMHC+TimesNewRoman,Bold"/>
              <a:cs typeface="NIKMHC+TimesNewRoman,Bold"/>
            </a:endParaRPr>
          </a:p>
        </p:txBody>
      </p:sp>
      <p:sp>
        <p:nvSpPr>
          <p:cNvPr id="15" name="object 5"/>
          <p:cNvSpPr txBox="1"/>
          <p:nvPr/>
        </p:nvSpPr>
        <p:spPr>
          <a:xfrm>
            <a:off x="4353181" y="2595648"/>
            <a:ext cx="1512381" cy="269304"/>
          </a:xfrm>
          <a:prstGeom prst="rect">
            <a:avLst/>
          </a:prstGeom>
        </p:spPr>
        <p:txBody>
          <a:bodyPr vert="horz" wrap="square" lIns="0" tIns="0" rIns="0" bIns="0" rtlCol="0">
            <a:spAutoFit/>
          </a:bodyPr>
          <a:lstStyle/>
          <a:p>
            <a:pPr marL="0" marR="0">
              <a:lnSpc>
                <a:spcPts val="2112"/>
              </a:lnSpc>
              <a:spcBef>
                <a:spcPts val="0"/>
              </a:spcBef>
              <a:spcAft>
                <a:spcPts val="0"/>
              </a:spcAft>
            </a:pPr>
            <a:endParaRPr sz="2050" dirty="0">
              <a:solidFill>
                <a:srgbClr val="000000"/>
              </a:solidFill>
              <a:latin typeface="NIKMHC+TimesNewRoman,Bold"/>
              <a:cs typeface="NIKMHC+TimesNewRoman,Bold"/>
            </a:endParaRPr>
          </a:p>
        </p:txBody>
      </p:sp>
      <p:sp>
        <p:nvSpPr>
          <p:cNvPr id="16" name="object 5"/>
          <p:cNvSpPr txBox="1"/>
          <p:nvPr/>
        </p:nvSpPr>
        <p:spPr>
          <a:xfrm>
            <a:off x="4505581" y="2748048"/>
            <a:ext cx="1512381" cy="269304"/>
          </a:xfrm>
          <a:prstGeom prst="rect">
            <a:avLst/>
          </a:prstGeom>
        </p:spPr>
        <p:txBody>
          <a:bodyPr vert="horz" wrap="square" lIns="0" tIns="0" rIns="0" bIns="0" rtlCol="0">
            <a:spAutoFit/>
          </a:bodyPr>
          <a:lstStyle/>
          <a:p>
            <a:pPr marL="0" marR="0">
              <a:lnSpc>
                <a:spcPts val="2112"/>
              </a:lnSpc>
              <a:spcBef>
                <a:spcPts val="0"/>
              </a:spcBef>
              <a:spcAft>
                <a:spcPts val="0"/>
              </a:spcAft>
            </a:pPr>
            <a:endParaRPr sz="2050" dirty="0">
              <a:solidFill>
                <a:srgbClr val="000000"/>
              </a:solidFill>
              <a:latin typeface="NIKMHC+TimesNewRoman,Bold"/>
              <a:cs typeface="NIKMHC+TimesNewRoman,Bold"/>
            </a:endParaRPr>
          </a:p>
        </p:txBody>
      </p:sp>
      <p:sp>
        <p:nvSpPr>
          <p:cNvPr id="17" name="object 5"/>
          <p:cNvSpPr txBox="1"/>
          <p:nvPr/>
        </p:nvSpPr>
        <p:spPr>
          <a:xfrm>
            <a:off x="4657981" y="2900448"/>
            <a:ext cx="1512381" cy="269304"/>
          </a:xfrm>
          <a:prstGeom prst="rect">
            <a:avLst/>
          </a:prstGeom>
        </p:spPr>
        <p:txBody>
          <a:bodyPr vert="horz" wrap="square" lIns="0" tIns="0" rIns="0" bIns="0" rtlCol="0">
            <a:spAutoFit/>
          </a:bodyPr>
          <a:lstStyle/>
          <a:p>
            <a:pPr marL="0" marR="0">
              <a:lnSpc>
                <a:spcPts val="2112"/>
              </a:lnSpc>
              <a:spcBef>
                <a:spcPts val="0"/>
              </a:spcBef>
              <a:spcAft>
                <a:spcPts val="0"/>
              </a:spcAft>
            </a:pPr>
            <a:endParaRPr sz="2050" dirty="0">
              <a:solidFill>
                <a:srgbClr val="000000"/>
              </a:solidFill>
              <a:latin typeface="NIKMHC+TimesNewRoman,Bold"/>
              <a:cs typeface="NIKMHC+TimesNewRoman,Bold"/>
            </a:endParaRPr>
          </a:p>
        </p:txBody>
      </p:sp>
      <p:sp>
        <p:nvSpPr>
          <p:cNvPr id="19" name="object 8"/>
          <p:cNvSpPr txBox="1"/>
          <p:nvPr/>
        </p:nvSpPr>
        <p:spPr>
          <a:xfrm>
            <a:off x="1449071" y="3411351"/>
            <a:ext cx="2024747" cy="269304"/>
          </a:xfrm>
          <a:prstGeom prst="rect">
            <a:avLst/>
          </a:prstGeom>
        </p:spPr>
        <p:txBody>
          <a:bodyPr vert="horz" wrap="square" lIns="0" tIns="0" rIns="0" bIns="0" rtlCol="0">
            <a:spAutoFit/>
          </a:bodyPr>
          <a:lstStyle/>
          <a:p>
            <a:pPr marL="0" marR="0">
              <a:lnSpc>
                <a:spcPts val="2115"/>
              </a:lnSpc>
              <a:spcBef>
                <a:spcPts val="0"/>
              </a:spcBef>
              <a:spcAft>
                <a:spcPts val="0"/>
              </a:spcAft>
            </a:pPr>
            <a:endParaRPr sz="2050" dirty="0">
              <a:solidFill>
                <a:srgbClr val="000000"/>
              </a:solidFill>
              <a:latin typeface="NIKMHC+TimesNewRoman,Bold"/>
              <a:cs typeface="NIKMHC+TimesNewRoman,Bold"/>
            </a:endParaRPr>
          </a:p>
        </p:txBody>
      </p:sp>
      <p:sp>
        <p:nvSpPr>
          <p:cNvPr id="20" name="object 8"/>
          <p:cNvSpPr txBox="1"/>
          <p:nvPr/>
        </p:nvSpPr>
        <p:spPr>
          <a:xfrm>
            <a:off x="1601471" y="3563751"/>
            <a:ext cx="2024747" cy="269304"/>
          </a:xfrm>
          <a:prstGeom prst="rect">
            <a:avLst/>
          </a:prstGeom>
        </p:spPr>
        <p:txBody>
          <a:bodyPr vert="horz" wrap="square" lIns="0" tIns="0" rIns="0" bIns="0" rtlCol="0">
            <a:spAutoFit/>
          </a:bodyPr>
          <a:lstStyle/>
          <a:p>
            <a:pPr marL="0" marR="0">
              <a:lnSpc>
                <a:spcPts val="2115"/>
              </a:lnSpc>
              <a:spcBef>
                <a:spcPts val="0"/>
              </a:spcBef>
              <a:spcAft>
                <a:spcPts val="0"/>
              </a:spcAft>
            </a:pPr>
            <a:endParaRPr sz="2050" dirty="0">
              <a:solidFill>
                <a:srgbClr val="000000"/>
              </a:solidFill>
              <a:latin typeface="NIKMHC+TimesNewRoman,Bold"/>
              <a:cs typeface="NIKMHC+TimesNewRoman,Bold"/>
            </a:endParaRPr>
          </a:p>
        </p:txBody>
      </p:sp>
      <p:sp>
        <p:nvSpPr>
          <p:cNvPr id="21" name="object 11"/>
          <p:cNvSpPr txBox="1"/>
          <p:nvPr/>
        </p:nvSpPr>
        <p:spPr>
          <a:xfrm>
            <a:off x="4049405" y="5697047"/>
            <a:ext cx="1370503" cy="269304"/>
          </a:xfrm>
          <a:prstGeom prst="rect">
            <a:avLst/>
          </a:prstGeom>
        </p:spPr>
        <p:txBody>
          <a:bodyPr vert="horz" wrap="square" lIns="0" tIns="0" rIns="0" bIns="0" rtlCol="0">
            <a:spAutoFit/>
          </a:bodyPr>
          <a:lstStyle/>
          <a:p>
            <a:pPr marL="0" marR="0">
              <a:lnSpc>
                <a:spcPts val="2112"/>
              </a:lnSpc>
              <a:spcBef>
                <a:spcPts val="0"/>
              </a:spcBef>
              <a:spcAft>
                <a:spcPts val="0"/>
              </a:spcAft>
            </a:pPr>
            <a:endParaRPr sz="2050" dirty="0">
              <a:solidFill>
                <a:srgbClr val="000000"/>
              </a:solidFill>
              <a:latin typeface="NIKMHC+TimesNewRoman,Bold"/>
              <a:cs typeface="NIKMHC+TimesNewRoman,Bold"/>
            </a:endParaRPr>
          </a:p>
        </p:txBody>
      </p:sp>
      <p:sp>
        <p:nvSpPr>
          <p:cNvPr id="22" name="object 11"/>
          <p:cNvSpPr txBox="1"/>
          <p:nvPr/>
        </p:nvSpPr>
        <p:spPr>
          <a:xfrm>
            <a:off x="4201805" y="5849447"/>
            <a:ext cx="1370503" cy="269304"/>
          </a:xfrm>
          <a:prstGeom prst="rect">
            <a:avLst/>
          </a:prstGeom>
        </p:spPr>
        <p:txBody>
          <a:bodyPr vert="horz" wrap="square" lIns="0" tIns="0" rIns="0" bIns="0" rtlCol="0">
            <a:spAutoFit/>
          </a:bodyPr>
          <a:lstStyle/>
          <a:p>
            <a:pPr marL="0" marR="0">
              <a:lnSpc>
                <a:spcPts val="2112"/>
              </a:lnSpc>
              <a:spcBef>
                <a:spcPts val="0"/>
              </a:spcBef>
              <a:spcAft>
                <a:spcPts val="0"/>
              </a:spcAft>
            </a:pPr>
            <a:endParaRPr sz="2050" dirty="0">
              <a:solidFill>
                <a:srgbClr val="000000"/>
              </a:solidFill>
              <a:latin typeface="NIKMHC+TimesNewRoman,Bold"/>
              <a:cs typeface="NIKMHC+TimesNewRoman,Bold"/>
            </a:endParaRPr>
          </a:p>
        </p:txBody>
      </p:sp>
    </p:spTree>
  </p:cSld>
  <p:clrMapOvr>
    <a:masterClrMapping/>
  </p:clrMapOvr>
  <p:transition advTm="25962"/>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883599" y="200325"/>
            <a:ext cx="8836506" cy="487313"/>
          </a:xfrm>
          <a:prstGeom prst="rect">
            <a:avLst/>
          </a:prstGeom>
        </p:spPr>
        <p:txBody>
          <a:bodyPr vert="horz" wrap="square" lIns="0" tIns="0" rIns="0" bIns="0" rtlCol="0">
            <a:spAutoFit/>
          </a:bodyPr>
          <a:lstStyle/>
          <a:p>
            <a:pPr>
              <a:lnSpc>
                <a:spcPts val="3756"/>
              </a:lnSpc>
            </a:pPr>
            <a:r>
              <a:rPr lang="sr-Latn-RS" sz="3600" dirty="0" smtClean="0">
                <a:solidFill>
                  <a:srgbClr val="C00000"/>
                </a:solidFill>
                <a:latin typeface="NIKMHC+TimesNewRoman,Bold"/>
              </a:rPr>
              <a:t>  </a:t>
            </a:r>
            <a:r>
              <a:rPr lang="en-US" sz="3600" b="1" dirty="0" smtClean="0">
                <a:solidFill>
                  <a:srgbClr val="C00000"/>
                </a:solidFill>
                <a:latin typeface="Times New Roman" pitchFamily="18" charset="0"/>
                <a:cs typeface="Times New Roman" pitchFamily="18" charset="0"/>
              </a:rPr>
              <a:t>Aging and the cardiovascular system</a:t>
            </a:r>
            <a:endParaRPr sz="3600" b="1" spc="-12" dirty="0">
              <a:solidFill>
                <a:srgbClr val="C00000"/>
              </a:solidFill>
              <a:latin typeface="Times New Roman" pitchFamily="18" charset="0"/>
              <a:cs typeface="Times New Roman" pitchFamily="18" charset="0"/>
            </a:endParaRPr>
          </a:p>
        </p:txBody>
      </p:sp>
      <p:sp>
        <p:nvSpPr>
          <p:cNvPr id="4" name="object 4"/>
          <p:cNvSpPr txBox="1"/>
          <p:nvPr/>
        </p:nvSpPr>
        <p:spPr>
          <a:xfrm>
            <a:off x="473071" y="1072682"/>
            <a:ext cx="4706017" cy="352212"/>
          </a:xfrm>
          <a:prstGeom prst="rect">
            <a:avLst/>
          </a:prstGeom>
        </p:spPr>
        <p:txBody>
          <a:bodyPr vert="horz" wrap="square" lIns="0" tIns="0" rIns="0" bIns="0" rtlCol="0">
            <a:spAutoFit/>
          </a:bodyPr>
          <a:lstStyle/>
          <a:p>
            <a:pPr>
              <a:lnSpc>
                <a:spcPts val="2740"/>
              </a:lnSpc>
            </a:pPr>
            <a:r>
              <a:rPr sz="2650">
                <a:solidFill>
                  <a:srgbClr val="000000"/>
                </a:solidFill>
                <a:latin typeface="Arial"/>
                <a:cs typeface="Arial"/>
              </a:rPr>
              <a:t>•</a:t>
            </a:r>
            <a:r>
              <a:rPr sz="2650" spc="1111">
                <a:solidFill>
                  <a:srgbClr val="000000"/>
                </a:solidFill>
                <a:latin typeface="Times New Roman"/>
                <a:cs typeface="Times New Roman"/>
              </a:rPr>
              <a:t> </a:t>
            </a:r>
            <a:r>
              <a:rPr lang="en-US" sz="2800" dirty="0" smtClean="0">
                <a:latin typeface="Times New Roman" pitchFamily="18" charset="0"/>
                <a:cs typeface="Times New Roman" pitchFamily="18" charset="0"/>
              </a:rPr>
              <a:t>Coronary atherosclerosis</a:t>
            </a:r>
            <a:r>
              <a:rPr lang="sr-Latn-RS" sz="2800" dirty="0" smtClean="0"/>
              <a:t>.</a:t>
            </a:r>
            <a:endParaRPr sz="2650" spc="-14" dirty="0">
              <a:solidFill>
                <a:srgbClr val="000000"/>
              </a:solidFill>
              <a:latin typeface="NIKMHC+TimesNewRoman,Bold"/>
              <a:cs typeface="NIKMHC+TimesNewRoman,Bold"/>
            </a:endParaRPr>
          </a:p>
        </p:txBody>
      </p:sp>
      <p:sp>
        <p:nvSpPr>
          <p:cNvPr id="5" name="object 5"/>
          <p:cNvSpPr txBox="1"/>
          <p:nvPr/>
        </p:nvSpPr>
        <p:spPr>
          <a:xfrm>
            <a:off x="473075" y="1549563"/>
            <a:ext cx="7045216" cy="1038746"/>
          </a:xfrm>
          <a:prstGeom prst="rect">
            <a:avLst/>
          </a:prstGeom>
        </p:spPr>
        <p:txBody>
          <a:bodyPr vert="horz" wrap="square" lIns="0" tIns="0" rIns="0" bIns="0" rtlCol="0">
            <a:spAutoFit/>
          </a:bodyPr>
          <a:lstStyle/>
          <a:p>
            <a:pPr>
              <a:lnSpc>
                <a:spcPts val="2740"/>
              </a:lnSpc>
            </a:pPr>
            <a:r>
              <a:rPr sz="2650">
                <a:solidFill>
                  <a:srgbClr val="000000"/>
                </a:solidFill>
                <a:latin typeface="Arial"/>
                <a:cs typeface="Arial"/>
              </a:rPr>
              <a:t>•</a:t>
            </a:r>
            <a:r>
              <a:rPr sz="2650" spc="1111">
                <a:solidFill>
                  <a:srgbClr val="000000"/>
                </a:solidFill>
                <a:latin typeface="Times New Roman"/>
                <a:cs typeface="Times New Roman"/>
              </a:rPr>
              <a:t> </a:t>
            </a:r>
            <a:r>
              <a:rPr lang="en-US" sz="2800" dirty="0" smtClean="0">
                <a:latin typeface="Times New Roman" pitchFamily="18" charset="0"/>
                <a:cs typeface="Times New Roman" pitchFamily="18" charset="0"/>
              </a:rPr>
              <a:t>Stiffness of the arteries due to structural change in collagen and </a:t>
            </a:r>
            <a:r>
              <a:rPr lang="en-US" sz="2800" dirty="0" err="1" smtClean="0">
                <a:latin typeface="Times New Roman" pitchFamily="18" charset="0"/>
                <a:cs typeface="Times New Roman" pitchFamily="18" charset="0"/>
              </a:rPr>
              <a:t>elastin</a:t>
            </a:r>
            <a:r>
              <a:rPr lang="en-US" sz="2800" dirty="0" smtClean="0">
                <a:latin typeface="Times New Roman" pitchFamily="18" charset="0"/>
                <a:cs typeface="Times New Roman" pitchFamily="18" charset="0"/>
              </a:rPr>
              <a:t> - </a:t>
            </a:r>
            <a:r>
              <a:rPr lang="en-US" sz="2800" b="1" dirty="0" smtClean="0">
                <a:latin typeface="Times New Roman" pitchFamily="18" charset="0"/>
                <a:cs typeface="Times New Roman" pitchFamily="18" charset="0"/>
              </a:rPr>
              <a:t>systolic hypertension</a:t>
            </a:r>
            <a:r>
              <a:rPr lang="sr-Latn-RS" sz="2800" b="1" dirty="0" smtClean="0">
                <a:latin typeface="Times New Roman" pitchFamily="18" charset="0"/>
                <a:cs typeface="Times New Roman" pitchFamily="18" charset="0"/>
              </a:rPr>
              <a:t>.</a:t>
            </a:r>
            <a:endParaRPr sz="2650" b="1" spc="-15" dirty="0">
              <a:solidFill>
                <a:srgbClr val="000000"/>
              </a:solidFill>
              <a:latin typeface="Times New Roman" pitchFamily="18" charset="0"/>
              <a:cs typeface="Times New Roman" pitchFamily="18" charset="0"/>
            </a:endParaRPr>
          </a:p>
        </p:txBody>
      </p:sp>
      <p:sp>
        <p:nvSpPr>
          <p:cNvPr id="6" name="object 6"/>
          <p:cNvSpPr txBox="1"/>
          <p:nvPr/>
        </p:nvSpPr>
        <p:spPr>
          <a:xfrm>
            <a:off x="473077" y="2827704"/>
            <a:ext cx="6599709" cy="1872307"/>
          </a:xfrm>
          <a:prstGeom prst="rect">
            <a:avLst/>
          </a:prstGeom>
        </p:spPr>
        <p:txBody>
          <a:bodyPr vert="horz" wrap="square" lIns="0" tIns="0" rIns="0" bIns="0" rtlCol="0">
            <a:spAutoFit/>
          </a:bodyPr>
          <a:lstStyle/>
          <a:p>
            <a:pPr marL="1" marR="0">
              <a:lnSpc>
                <a:spcPts val="2737"/>
              </a:lnSpc>
              <a:spcBef>
                <a:spcPts val="0"/>
              </a:spcBef>
              <a:spcAft>
                <a:spcPts val="0"/>
              </a:spcAft>
            </a:pPr>
            <a:r>
              <a:rPr sz="2650">
                <a:solidFill>
                  <a:srgbClr val="000000"/>
                </a:solidFill>
                <a:latin typeface="Arial"/>
                <a:cs typeface="Arial"/>
              </a:rPr>
              <a:t>•</a:t>
            </a:r>
            <a:r>
              <a:rPr sz="2650" spc="1111">
                <a:solidFill>
                  <a:srgbClr val="000000"/>
                </a:solidFill>
                <a:latin typeface="Times New Roman"/>
                <a:cs typeface="Times New Roman"/>
              </a:rPr>
              <a:t> </a:t>
            </a:r>
            <a:r>
              <a:rPr lang="en-US" sz="2800" dirty="0" smtClean="0">
                <a:latin typeface="Times New Roman" pitchFamily="18" charset="0"/>
                <a:cs typeface="Times New Roman" pitchFamily="18" charset="0"/>
              </a:rPr>
              <a:t>Slow adaptation to changes in blood pressure- altered </a:t>
            </a:r>
            <a:r>
              <a:rPr lang="en-US" sz="2800" dirty="0" err="1" smtClean="0">
                <a:latin typeface="Times New Roman" pitchFamily="18" charset="0"/>
                <a:cs typeface="Times New Roman" pitchFamily="18" charset="0"/>
              </a:rPr>
              <a:t>baroreceptor</a:t>
            </a:r>
            <a:r>
              <a:rPr lang="en-US" sz="2800" dirty="0" smtClean="0">
                <a:latin typeface="Times New Roman" pitchFamily="18" charset="0"/>
                <a:cs typeface="Times New Roman" pitchFamily="18" charset="0"/>
              </a:rPr>
              <a:t> activity - </a:t>
            </a:r>
            <a:r>
              <a:rPr lang="en-US" sz="2800" b="1" dirty="0" smtClean="0">
                <a:latin typeface="Times New Roman" pitchFamily="18" charset="0"/>
                <a:cs typeface="Times New Roman" pitchFamily="18" charset="0"/>
              </a:rPr>
              <a:t>orthostatic hypotension</a:t>
            </a:r>
            <a:r>
              <a:rPr lang="sr-Latn-RS" sz="2800" dirty="0" smtClean="0"/>
              <a:t>.</a:t>
            </a:r>
            <a:endParaRPr sz="2650" dirty="0">
              <a:solidFill>
                <a:srgbClr val="000000"/>
              </a:solidFill>
              <a:latin typeface="NIKMHC+TimesNewRoman,Bold"/>
              <a:cs typeface="NIKMHC+TimesNewRoman,Bold"/>
            </a:endParaRPr>
          </a:p>
          <a:p>
            <a:pPr>
              <a:lnSpc>
                <a:spcPts val="2737"/>
              </a:lnSpc>
              <a:spcBef>
                <a:spcPts val="1066"/>
              </a:spcBef>
            </a:pPr>
            <a:r>
              <a:rPr sz="2650" smtClean="0">
                <a:solidFill>
                  <a:srgbClr val="000000"/>
                </a:solidFill>
                <a:latin typeface="Arial"/>
                <a:cs typeface="Arial"/>
              </a:rPr>
              <a:t>•</a:t>
            </a:r>
            <a:r>
              <a:rPr lang="sr-Latn-RS" sz="2650" spc="1111" dirty="0" smtClean="0">
                <a:solidFill>
                  <a:srgbClr val="000000"/>
                </a:solidFill>
                <a:latin typeface="Times New Roman"/>
                <a:cs typeface="Times New Roman"/>
              </a:rPr>
              <a:t> </a:t>
            </a:r>
            <a:r>
              <a:rPr lang="en-US" sz="2800" b="1" dirty="0" smtClean="0">
                <a:latin typeface="Times New Roman" pitchFamily="18" charset="0"/>
                <a:cs typeface="Times New Roman" pitchFamily="18" charset="0"/>
              </a:rPr>
              <a:t>Increasing</a:t>
            </a:r>
            <a:r>
              <a:rPr lang="en-US" sz="2800" dirty="0" smtClean="0">
                <a:latin typeface="Times New Roman" pitchFamily="18" charset="0"/>
                <a:cs typeface="Times New Roman" pitchFamily="18" charset="0"/>
              </a:rPr>
              <a:t> concentration </a:t>
            </a:r>
            <a:r>
              <a:rPr lang="en-US" sz="2800" b="1" dirty="0" err="1" smtClean="0">
                <a:latin typeface="Times New Roman" pitchFamily="18" charset="0"/>
                <a:cs typeface="Times New Roman" pitchFamily="18" charset="0"/>
              </a:rPr>
              <a:t>catecholamines</a:t>
            </a:r>
            <a:r>
              <a:rPr lang="en-US" sz="2800" b="1" dirty="0" smtClean="0">
                <a:latin typeface="Times New Roman" pitchFamily="18" charset="0"/>
                <a:cs typeface="Times New Roman" pitchFamily="18" charset="0"/>
              </a:rPr>
              <a:t> in plasma </a:t>
            </a:r>
            <a:r>
              <a:rPr lang="en-US" sz="2800" dirty="0" smtClean="0">
                <a:latin typeface="Times New Roman" pitchFamily="18" charset="0"/>
                <a:cs typeface="Times New Roman" pitchFamily="18" charset="0"/>
              </a:rPr>
              <a:t>with reduced sensitivity</a:t>
            </a:r>
            <a:r>
              <a:rPr lang="sr-Latn-RS" sz="2800" dirty="0" smtClean="0">
                <a:latin typeface="Times New Roman" pitchFamily="18" charset="0"/>
                <a:cs typeface="Times New Roman" pitchFamily="18" charset="0"/>
              </a:rPr>
              <a:t>.</a:t>
            </a:r>
            <a:endParaRPr sz="2650" spc="-25" dirty="0">
              <a:solidFill>
                <a:srgbClr val="000000"/>
              </a:solidFill>
              <a:latin typeface="Times New Roman" pitchFamily="18" charset="0"/>
              <a:cs typeface="Times New Roman" pitchFamily="18" charset="0"/>
            </a:endParaRPr>
          </a:p>
        </p:txBody>
      </p:sp>
      <p:sp>
        <p:nvSpPr>
          <p:cNvPr id="7" name="object 7"/>
          <p:cNvSpPr txBox="1"/>
          <p:nvPr/>
        </p:nvSpPr>
        <p:spPr>
          <a:xfrm>
            <a:off x="882980" y="6156765"/>
            <a:ext cx="4480853" cy="857167"/>
          </a:xfrm>
          <a:prstGeom prst="rect">
            <a:avLst/>
          </a:prstGeom>
        </p:spPr>
        <p:txBody>
          <a:bodyPr vert="horz" wrap="square" lIns="0" tIns="0" rIns="0" bIns="0" rtlCol="0">
            <a:spAutoFit/>
          </a:bodyPr>
          <a:lstStyle/>
          <a:p>
            <a:pPr marL="0" marR="0">
              <a:lnSpc>
                <a:spcPts val="2737"/>
              </a:lnSpc>
              <a:spcBef>
                <a:spcPts val="0"/>
              </a:spcBef>
              <a:spcAft>
                <a:spcPts val="0"/>
              </a:spcAft>
            </a:pPr>
            <a:r>
              <a:rPr sz="2650" dirty="0">
                <a:solidFill>
                  <a:srgbClr val="000000"/>
                </a:solidFill>
                <a:latin typeface="BIIBQK+TimesNewRoman"/>
                <a:cs typeface="BIIBQK+TimesNewRoman"/>
              </a:rPr>
              <a:t>β</a:t>
            </a:r>
            <a:r>
              <a:rPr sz="2650" spc="-55" dirty="0">
                <a:solidFill>
                  <a:srgbClr val="000000"/>
                </a:solidFill>
                <a:latin typeface="MBFIKR+Times-Roman"/>
                <a:cs typeface="MBFIKR+Times-Roman"/>
              </a:rPr>
              <a:t>-</a:t>
            </a:r>
            <a:r>
              <a:rPr sz="2650" dirty="0">
                <a:solidFill>
                  <a:srgbClr val="000000"/>
                </a:solidFill>
                <a:latin typeface="BIIBQK+TimesNewRoman"/>
                <a:cs typeface="BIIBQK+TimesNewRoman"/>
              </a:rPr>
              <a:t>адренергичких</a:t>
            </a:r>
            <a:r>
              <a:rPr sz="2650" spc="-252" dirty="0">
                <a:solidFill>
                  <a:srgbClr val="000000"/>
                </a:solidFill>
                <a:latin typeface="BIIBQK+TimesNewRoman"/>
                <a:cs typeface="BIIBQK+TimesNewRoman"/>
              </a:rPr>
              <a:t> </a:t>
            </a:r>
            <a:r>
              <a:rPr sz="2650" spc="-17" dirty="0">
                <a:solidFill>
                  <a:srgbClr val="000000"/>
                </a:solidFill>
                <a:latin typeface="BIIBQK+TimesNewRoman"/>
                <a:cs typeface="BIIBQK+TimesNewRoman"/>
              </a:rPr>
              <a:t>рецептора</a:t>
            </a:r>
          </a:p>
        </p:txBody>
      </p:sp>
    </p:spTree>
  </p:cSld>
  <p:clrMapOvr>
    <a:masterClrMapping/>
  </p:clrMapOvr>
  <p:transition advTm="52334"/>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835974" y="595396"/>
            <a:ext cx="8593140" cy="525785"/>
          </a:xfrm>
          <a:prstGeom prst="rect">
            <a:avLst/>
          </a:prstGeom>
        </p:spPr>
        <p:txBody>
          <a:bodyPr vert="horz" wrap="square" lIns="0" tIns="0" rIns="0" bIns="0" rtlCol="0">
            <a:spAutoFit/>
          </a:bodyPr>
          <a:lstStyle/>
          <a:p>
            <a:pPr>
              <a:lnSpc>
                <a:spcPts val="4147"/>
              </a:lnSpc>
            </a:pPr>
            <a:r>
              <a:rPr lang="sr-Latn-RS" sz="4000" spc="-55"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Aging and the respiratory system</a:t>
            </a:r>
            <a:endParaRPr sz="4000" b="1" spc="23" dirty="0">
              <a:solidFill>
                <a:srgbClr val="C00000"/>
              </a:solidFill>
              <a:latin typeface="Times New Roman" pitchFamily="18" charset="0"/>
              <a:cs typeface="Times New Roman" pitchFamily="18" charset="0"/>
            </a:endParaRPr>
          </a:p>
        </p:txBody>
      </p:sp>
      <p:sp>
        <p:nvSpPr>
          <p:cNvPr id="4" name="object 4"/>
          <p:cNvSpPr txBox="1"/>
          <p:nvPr/>
        </p:nvSpPr>
        <p:spPr>
          <a:xfrm>
            <a:off x="549271" y="1688076"/>
            <a:ext cx="8835549" cy="2616101"/>
          </a:xfrm>
          <a:prstGeom prst="rect">
            <a:avLst/>
          </a:prstGeom>
        </p:spPr>
        <p:txBody>
          <a:bodyPr vert="horz" wrap="square" lIns="0" tIns="0" rIns="0" bIns="0" rtlCol="0">
            <a:spAutoFit/>
          </a:bodyPr>
          <a:lstStyle/>
          <a:p>
            <a:pPr>
              <a:lnSpc>
                <a:spcPts val="2503"/>
              </a:lnSpc>
            </a:pPr>
            <a:r>
              <a:rPr sz="2400" smtClean="0">
                <a:solidFill>
                  <a:srgbClr val="000000"/>
                </a:solidFill>
                <a:latin typeface="Times New Roman" pitchFamily="18" charset="0"/>
                <a:cs typeface="Times New Roman" pitchFamily="18" charset="0"/>
              </a:rPr>
              <a:t>•</a:t>
            </a:r>
            <a:r>
              <a:rPr lang="sr-Latn-RS" sz="2400" dirty="0" smtClean="0">
                <a:solidFill>
                  <a:srgbClr val="000000"/>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Loss of elasticity of respiratory system structures </a:t>
            </a:r>
            <a:endParaRPr lang="sr-Latn-RS" sz="2400" dirty="0" smtClean="0">
              <a:latin typeface="Times New Roman" pitchFamily="18" charset="0"/>
              <a:cs typeface="Times New Roman" pitchFamily="18" charset="0"/>
            </a:endParaRPr>
          </a:p>
          <a:p>
            <a:pPr>
              <a:lnSpc>
                <a:spcPts val="2503"/>
              </a:lnSpc>
            </a:pPr>
            <a:r>
              <a:rPr lang="en-US" sz="2400" dirty="0" smtClean="0">
                <a:latin typeface="Times New Roman" pitchFamily="18" charset="0"/>
                <a:cs typeface="Times New Roman" pitchFamily="18" charset="0"/>
              </a:rPr>
              <a:t>• Reduction of respiratory surface and gas exchange </a:t>
            </a:r>
            <a:endParaRPr lang="sr-Latn-RS" sz="2400" dirty="0" smtClean="0">
              <a:latin typeface="Times New Roman" pitchFamily="18" charset="0"/>
              <a:cs typeface="Times New Roman" pitchFamily="18" charset="0"/>
            </a:endParaRPr>
          </a:p>
          <a:p>
            <a:pPr>
              <a:lnSpc>
                <a:spcPts val="2503"/>
              </a:lnSpc>
            </a:pPr>
            <a:r>
              <a:rPr lang="en-US" sz="2400" dirty="0" smtClean="0">
                <a:latin typeface="Times New Roman" pitchFamily="18" charset="0"/>
                <a:cs typeface="Times New Roman" pitchFamily="18" charset="0"/>
              </a:rPr>
              <a:t>• Decrease in oxygen partial pressure </a:t>
            </a:r>
            <a:endParaRPr lang="sr-Latn-RS" sz="2400" dirty="0" smtClean="0">
              <a:latin typeface="Times New Roman" pitchFamily="18" charset="0"/>
              <a:cs typeface="Times New Roman" pitchFamily="18" charset="0"/>
            </a:endParaRPr>
          </a:p>
          <a:p>
            <a:pPr>
              <a:lnSpc>
                <a:spcPts val="2503"/>
              </a:lnSpc>
            </a:pPr>
            <a:r>
              <a:rPr lang="en-US" sz="2400" dirty="0" smtClean="0">
                <a:latin typeface="Times New Roman" pitchFamily="18" charset="0"/>
                <a:cs typeface="Times New Roman" pitchFamily="18" charset="0"/>
              </a:rPr>
              <a:t>• Increase in air flow resistance</a:t>
            </a:r>
            <a:endParaRPr sz="2400" spc="-10" dirty="0">
              <a:solidFill>
                <a:srgbClr val="000000"/>
              </a:solidFill>
              <a:latin typeface="Times New Roman" pitchFamily="18" charset="0"/>
              <a:cs typeface="Times New Roman" pitchFamily="18" charset="0"/>
            </a:endParaRPr>
          </a:p>
          <a:p>
            <a:pPr marL="3" marR="0">
              <a:lnSpc>
                <a:spcPts val="2503"/>
              </a:lnSpc>
              <a:spcBef>
                <a:spcPts val="951"/>
              </a:spcBef>
              <a:spcAft>
                <a:spcPts val="0"/>
              </a:spcAft>
            </a:pPr>
            <a:r>
              <a:rPr sz="2400" spc="1261" smtClean="0">
                <a:solidFill>
                  <a:srgbClr val="000000"/>
                </a:solidFill>
                <a:latin typeface="Times New Roman"/>
                <a:cs typeface="Times New Roman"/>
              </a:rPr>
              <a:t> </a:t>
            </a:r>
            <a:endParaRPr sz="2400" dirty="0">
              <a:solidFill>
                <a:srgbClr val="000000"/>
              </a:solidFill>
              <a:latin typeface="BIIBQK+TimesNewRoman"/>
              <a:cs typeface="BIIBQK+TimesNewRoman"/>
            </a:endParaRPr>
          </a:p>
          <a:p>
            <a:pPr marL="7" marR="0">
              <a:lnSpc>
                <a:spcPts val="2503"/>
              </a:lnSpc>
              <a:spcBef>
                <a:spcPts val="901"/>
              </a:spcBef>
              <a:spcAft>
                <a:spcPts val="0"/>
              </a:spcAft>
            </a:pPr>
            <a:r>
              <a:rPr sz="2400">
                <a:solidFill>
                  <a:srgbClr val="000000"/>
                </a:solidFill>
                <a:latin typeface="Arial"/>
                <a:cs typeface="Arial"/>
              </a:rPr>
              <a:t>•</a:t>
            </a:r>
            <a:r>
              <a:rPr sz="2400" spc="1261">
                <a:solidFill>
                  <a:srgbClr val="000000"/>
                </a:solidFill>
                <a:latin typeface="Times New Roman"/>
                <a:cs typeface="Times New Roman"/>
              </a:rPr>
              <a:t> </a:t>
            </a:r>
            <a:endParaRPr sz="2400" spc="-23" dirty="0">
              <a:solidFill>
                <a:srgbClr val="000000"/>
              </a:solidFill>
              <a:latin typeface="NIKMHC+TimesNewRoman,Bold"/>
              <a:cs typeface="NIKMHC+TimesNewRoman,Bold"/>
            </a:endParaRPr>
          </a:p>
          <a:p>
            <a:pPr marL="11" marR="0">
              <a:lnSpc>
                <a:spcPts val="2505"/>
              </a:lnSpc>
              <a:spcBef>
                <a:spcPts val="998"/>
              </a:spcBef>
              <a:spcAft>
                <a:spcPts val="0"/>
              </a:spcAft>
            </a:pPr>
            <a:r>
              <a:rPr sz="2400">
                <a:solidFill>
                  <a:srgbClr val="000000"/>
                </a:solidFill>
                <a:latin typeface="Arial"/>
                <a:cs typeface="Arial"/>
              </a:rPr>
              <a:t>•</a:t>
            </a:r>
            <a:r>
              <a:rPr sz="2400" spc="1261">
                <a:solidFill>
                  <a:srgbClr val="000000"/>
                </a:solidFill>
                <a:latin typeface="Times New Roman"/>
                <a:cs typeface="Times New Roman"/>
              </a:rPr>
              <a:t> </a:t>
            </a:r>
            <a:endParaRPr sz="2400" spc="-37" dirty="0">
              <a:solidFill>
                <a:srgbClr val="000000"/>
              </a:solidFill>
              <a:latin typeface="BIIBQK+TimesNewRoman"/>
              <a:cs typeface="BIIBQK+TimesNewRoman"/>
            </a:endParaRPr>
          </a:p>
        </p:txBody>
      </p:sp>
      <p:sp>
        <p:nvSpPr>
          <p:cNvPr id="5" name="object 5"/>
          <p:cNvSpPr txBox="1"/>
          <p:nvPr/>
        </p:nvSpPr>
        <p:spPr>
          <a:xfrm>
            <a:off x="549286" y="3442959"/>
            <a:ext cx="5160471" cy="320601"/>
          </a:xfrm>
          <a:prstGeom prst="rect">
            <a:avLst/>
          </a:prstGeom>
        </p:spPr>
        <p:txBody>
          <a:bodyPr vert="horz" wrap="square" lIns="0" tIns="0" rIns="0" bIns="0" rtlCol="0">
            <a:spAutoFit/>
          </a:bodyPr>
          <a:lstStyle/>
          <a:p>
            <a:pPr>
              <a:lnSpc>
                <a:spcPts val="2505"/>
              </a:lnSpc>
            </a:pPr>
            <a:r>
              <a:rPr sz="2400" spc="1261" smtClean="0">
                <a:solidFill>
                  <a:srgbClr val="000000"/>
                </a:solidFill>
                <a:latin typeface="Times New Roman"/>
                <a:cs typeface="Times New Roman"/>
              </a:rPr>
              <a:t> </a:t>
            </a:r>
            <a:r>
              <a:rPr lang="en-US" sz="2400" dirty="0" smtClean="0">
                <a:latin typeface="Times New Roman" pitchFamily="18" charset="0"/>
                <a:cs typeface="Times New Roman" pitchFamily="18" charset="0"/>
              </a:rPr>
              <a:t>Increase in residual volume</a:t>
            </a:r>
            <a:endParaRPr sz="2400" spc="-18" dirty="0">
              <a:solidFill>
                <a:srgbClr val="000000"/>
              </a:solidFill>
              <a:latin typeface="Times New Roman" pitchFamily="18" charset="0"/>
              <a:cs typeface="Times New Roman" pitchFamily="18" charset="0"/>
            </a:endParaRPr>
          </a:p>
        </p:txBody>
      </p:sp>
      <p:sp>
        <p:nvSpPr>
          <p:cNvPr id="6" name="object 6"/>
          <p:cNvSpPr txBox="1"/>
          <p:nvPr/>
        </p:nvSpPr>
        <p:spPr>
          <a:xfrm>
            <a:off x="549269" y="3882006"/>
            <a:ext cx="7708093" cy="1090042"/>
          </a:xfrm>
          <a:prstGeom prst="rect">
            <a:avLst/>
          </a:prstGeom>
        </p:spPr>
        <p:txBody>
          <a:bodyPr vert="horz" wrap="square" lIns="0" tIns="0" rIns="0" bIns="0" rtlCol="0">
            <a:spAutoFit/>
          </a:bodyPr>
          <a:lstStyle/>
          <a:p>
            <a:pPr marL="8" marR="0">
              <a:lnSpc>
                <a:spcPts val="2503"/>
              </a:lnSpc>
              <a:spcBef>
                <a:spcPts val="0"/>
              </a:spcBef>
              <a:spcAft>
                <a:spcPts val="0"/>
              </a:spcAft>
            </a:pPr>
            <a:r>
              <a:rPr sz="2400" spc="1261" smtClean="0">
                <a:solidFill>
                  <a:srgbClr val="000000"/>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Ossification of the ribs and rigidity of the chest </a:t>
            </a:r>
            <a:endParaRPr lang="sr-Latn-RS" sz="2400" dirty="0" smtClean="0">
              <a:latin typeface="Times New Roman" pitchFamily="18" charset="0"/>
              <a:cs typeface="Times New Roman" pitchFamily="18" charset="0"/>
            </a:endParaRPr>
          </a:p>
          <a:p>
            <a:pPr marL="8" marR="0">
              <a:lnSpc>
                <a:spcPts val="2503"/>
              </a:lnSpc>
              <a:spcBef>
                <a:spcPts val="0"/>
              </a:spcBef>
              <a:spcAft>
                <a:spcPts val="0"/>
              </a:spcAft>
            </a:pPr>
            <a:r>
              <a:rPr lang="en-US" sz="2400" dirty="0" smtClean="0">
                <a:latin typeface="Times New Roman" pitchFamily="18" charset="0"/>
                <a:cs typeface="Times New Roman" pitchFamily="18" charset="0"/>
              </a:rPr>
              <a:t>• </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Susceptibility to infections</a:t>
            </a:r>
            <a:endParaRPr sz="2400" spc="-21" dirty="0">
              <a:solidFill>
                <a:srgbClr val="000000"/>
              </a:solidFill>
              <a:latin typeface="Times New Roman" pitchFamily="18" charset="0"/>
              <a:cs typeface="Times New Roman" pitchFamily="18" charset="0"/>
            </a:endParaRPr>
          </a:p>
          <a:p>
            <a:pPr marL="0" marR="0">
              <a:lnSpc>
                <a:spcPts val="2503"/>
              </a:lnSpc>
              <a:spcBef>
                <a:spcPts val="951"/>
              </a:spcBef>
              <a:spcAft>
                <a:spcPts val="0"/>
              </a:spcAft>
            </a:pPr>
            <a:endParaRPr sz="2400" spc="-23" dirty="0">
              <a:solidFill>
                <a:srgbClr val="000000"/>
              </a:solidFill>
              <a:latin typeface="NIKMHC+TimesNewRoman,Bold"/>
              <a:cs typeface="NIKMHC+TimesNewRoman,Bold"/>
            </a:endParaRPr>
          </a:p>
        </p:txBody>
      </p:sp>
    </p:spTree>
  </p:cSld>
  <p:clrMapOvr>
    <a:masterClrMapping/>
  </p:clrMapOvr>
  <p:transition advTm="49683"/>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436625" y="595396"/>
            <a:ext cx="7202174" cy="525785"/>
          </a:xfrm>
          <a:prstGeom prst="rect">
            <a:avLst/>
          </a:prstGeom>
        </p:spPr>
        <p:txBody>
          <a:bodyPr vert="horz" wrap="square" lIns="0" tIns="0" rIns="0" bIns="0" rtlCol="0">
            <a:spAutoFit/>
          </a:bodyPr>
          <a:lstStyle/>
          <a:p>
            <a:pPr>
              <a:lnSpc>
                <a:spcPts val="4147"/>
              </a:lnSpc>
            </a:pPr>
            <a:r>
              <a:rPr lang="sr-Latn-RS" sz="4000" spc="-55"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Aging and the urinary tract</a:t>
            </a:r>
            <a:endParaRPr sz="4000" b="1" dirty="0">
              <a:solidFill>
                <a:srgbClr val="C00000"/>
              </a:solidFill>
              <a:latin typeface="Times New Roman" pitchFamily="18" charset="0"/>
              <a:cs typeface="Times New Roman" pitchFamily="18" charset="0"/>
            </a:endParaRPr>
          </a:p>
        </p:txBody>
      </p:sp>
      <p:sp>
        <p:nvSpPr>
          <p:cNvPr id="4" name="object 4"/>
          <p:cNvSpPr txBox="1"/>
          <p:nvPr/>
        </p:nvSpPr>
        <p:spPr>
          <a:xfrm>
            <a:off x="549271" y="1683183"/>
            <a:ext cx="5406822" cy="352212"/>
          </a:xfrm>
          <a:prstGeom prst="rect">
            <a:avLst/>
          </a:prstGeom>
        </p:spPr>
        <p:txBody>
          <a:bodyPr vert="horz" wrap="square" lIns="0" tIns="0" rIns="0" bIns="0" rtlCol="0">
            <a:spAutoFit/>
          </a:bodyPr>
          <a:lstStyle/>
          <a:p>
            <a:pPr>
              <a:lnSpc>
                <a:spcPts val="2737"/>
              </a:lnSpc>
            </a:pPr>
            <a:r>
              <a:rPr sz="2650">
                <a:solidFill>
                  <a:srgbClr val="000000"/>
                </a:solidFill>
                <a:latin typeface="Arial"/>
                <a:cs typeface="Arial"/>
              </a:rPr>
              <a:t>•</a:t>
            </a:r>
            <a:r>
              <a:rPr sz="2650" spc="1111">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Decrease in kidney mass (cortex</a:t>
            </a:r>
            <a:r>
              <a:rPr lang="en-US" sz="2800" dirty="0" smtClean="0"/>
              <a:t>)</a:t>
            </a:r>
            <a:endParaRPr sz="2650" spc="-23" dirty="0">
              <a:solidFill>
                <a:srgbClr val="000000"/>
              </a:solidFill>
              <a:latin typeface="BIIBQK+TimesNewRoman"/>
              <a:cs typeface="BIIBQK+TimesNewRoman"/>
            </a:endParaRPr>
          </a:p>
        </p:txBody>
      </p:sp>
      <p:sp>
        <p:nvSpPr>
          <p:cNvPr id="5" name="object 5"/>
          <p:cNvSpPr txBox="1"/>
          <p:nvPr/>
        </p:nvSpPr>
        <p:spPr>
          <a:xfrm>
            <a:off x="609600" y="2133600"/>
            <a:ext cx="7412113" cy="352212"/>
          </a:xfrm>
          <a:prstGeom prst="rect">
            <a:avLst/>
          </a:prstGeom>
        </p:spPr>
        <p:txBody>
          <a:bodyPr vert="horz" wrap="square" lIns="0" tIns="0" rIns="0" bIns="0" rtlCol="0">
            <a:spAutoFit/>
          </a:bodyPr>
          <a:lstStyle/>
          <a:p>
            <a:pPr>
              <a:lnSpc>
                <a:spcPts val="2737"/>
              </a:lnSpc>
            </a:pPr>
            <a:r>
              <a:rPr sz="2650">
                <a:solidFill>
                  <a:srgbClr val="000000"/>
                </a:solidFill>
                <a:latin typeface="Arial"/>
                <a:cs typeface="Arial"/>
              </a:rPr>
              <a:t>•</a:t>
            </a:r>
            <a:r>
              <a:rPr sz="2650" spc="1111">
                <a:solidFill>
                  <a:srgbClr val="000000"/>
                </a:solidFill>
                <a:latin typeface="Times New Roman"/>
                <a:cs typeface="Times New Roman"/>
              </a:rPr>
              <a:t> </a:t>
            </a:r>
            <a:r>
              <a:rPr lang="en-US" sz="2800" dirty="0" smtClean="0">
                <a:latin typeface="Times New Roman" pitchFamily="18" charset="0"/>
                <a:cs typeface="Times New Roman" pitchFamily="18" charset="0"/>
              </a:rPr>
              <a:t>Decrease in the number of </a:t>
            </a:r>
            <a:r>
              <a:rPr lang="en-US" sz="2800" b="1" dirty="0" smtClean="0">
                <a:latin typeface="Times New Roman" pitchFamily="18" charset="0"/>
                <a:cs typeface="Times New Roman" pitchFamily="18" charset="0"/>
              </a:rPr>
              <a:t>functional </a:t>
            </a:r>
            <a:r>
              <a:rPr lang="en-US" sz="2800" b="1" dirty="0" err="1" smtClean="0">
                <a:latin typeface="Times New Roman" pitchFamily="18" charset="0"/>
                <a:cs typeface="Times New Roman" pitchFamily="18" charset="0"/>
              </a:rPr>
              <a:t>nephrons</a:t>
            </a:r>
            <a:endParaRPr sz="2650" b="1" spc="-28" dirty="0">
              <a:solidFill>
                <a:srgbClr val="000000"/>
              </a:solidFill>
              <a:latin typeface="Times New Roman" pitchFamily="18" charset="0"/>
              <a:cs typeface="Times New Roman" pitchFamily="18" charset="0"/>
            </a:endParaRPr>
          </a:p>
        </p:txBody>
      </p:sp>
      <p:sp>
        <p:nvSpPr>
          <p:cNvPr id="6" name="object 6"/>
          <p:cNvSpPr txBox="1"/>
          <p:nvPr/>
        </p:nvSpPr>
        <p:spPr>
          <a:xfrm>
            <a:off x="549261" y="2636958"/>
            <a:ext cx="8226198" cy="692497"/>
          </a:xfrm>
          <a:prstGeom prst="rect">
            <a:avLst/>
          </a:prstGeom>
        </p:spPr>
        <p:txBody>
          <a:bodyPr vert="horz" wrap="square" lIns="0" tIns="0" rIns="0" bIns="0" rtlCol="0">
            <a:spAutoFit/>
          </a:bodyPr>
          <a:lstStyle/>
          <a:p>
            <a:pPr>
              <a:lnSpc>
                <a:spcPts val="2737"/>
              </a:lnSpc>
            </a:pPr>
            <a:r>
              <a:rPr sz="2650">
                <a:solidFill>
                  <a:srgbClr val="000000"/>
                </a:solidFill>
                <a:latin typeface="Arial"/>
                <a:cs typeface="Arial"/>
              </a:rPr>
              <a:t>•</a:t>
            </a:r>
            <a:r>
              <a:rPr sz="2650" spc="1111">
                <a:solidFill>
                  <a:srgbClr val="000000"/>
                </a:solidFill>
                <a:latin typeface="Times New Roman"/>
                <a:cs typeface="Times New Roman"/>
              </a:rPr>
              <a:t> </a:t>
            </a:r>
            <a:r>
              <a:rPr lang="en-US" sz="2800" dirty="0" smtClean="0">
                <a:latin typeface="Times New Roman" pitchFamily="18" charset="0"/>
                <a:cs typeface="Times New Roman" pitchFamily="18" charset="0"/>
              </a:rPr>
              <a:t>Atrophy of </a:t>
            </a:r>
            <a:r>
              <a:rPr lang="en-US" sz="2800" dirty="0" err="1" smtClean="0">
                <a:latin typeface="Times New Roman" pitchFamily="18" charset="0"/>
                <a:cs typeface="Times New Roman" pitchFamily="18" charset="0"/>
              </a:rPr>
              <a:t>glomerular</a:t>
            </a:r>
            <a:r>
              <a:rPr lang="en-US" sz="2800" dirty="0" smtClean="0">
                <a:latin typeface="Times New Roman" pitchFamily="18" charset="0"/>
                <a:cs typeface="Times New Roman" pitchFamily="18" charset="0"/>
              </a:rPr>
              <a:t> capillaries and twisting of interlobular arteries</a:t>
            </a:r>
            <a:r>
              <a:rPr lang="sr-Latn-RS" sz="2800" dirty="0" smtClean="0">
                <a:latin typeface="Times New Roman" pitchFamily="18" charset="0"/>
                <a:cs typeface="Times New Roman" pitchFamily="18" charset="0"/>
              </a:rPr>
              <a:t>.</a:t>
            </a:r>
            <a:endParaRPr sz="2650" dirty="0">
              <a:solidFill>
                <a:srgbClr val="000000"/>
              </a:solidFill>
              <a:latin typeface="Times New Roman" pitchFamily="18" charset="0"/>
              <a:cs typeface="Times New Roman" pitchFamily="18" charset="0"/>
            </a:endParaRPr>
          </a:p>
        </p:txBody>
      </p:sp>
      <p:sp>
        <p:nvSpPr>
          <p:cNvPr id="8" name="object 8"/>
          <p:cNvSpPr txBox="1"/>
          <p:nvPr/>
        </p:nvSpPr>
        <p:spPr>
          <a:xfrm>
            <a:off x="549265" y="3514532"/>
            <a:ext cx="8224998" cy="698461"/>
          </a:xfrm>
          <a:prstGeom prst="rect">
            <a:avLst/>
          </a:prstGeom>
        </p:spPr>
        <p:txBody>
          <a:bodyPr vert="horz" wrap="square" lIns="0" tIns="0" rIns="0" bIns="0" rtlCol="0">
            <a:spAutoFit/>
          </a:bodyPr>
          <a:lstStyle/>
          <a:p>
            <a:pPr>
              <a:lnSpc>
                <a:spcPts val="2737"/>
              </a:lnSpc>
            </a:pPr>
            <a:r>
              <a:rPr sz="2650" smtClean="0">
                <a:solidFill>
                  <a:srgbClr val="000000"/>
                </a:solidFill>
                <a:latin typeface="Times New Roman" pitchFamily="18" charset="0"/>
                <a:cs typeface="Times New Roman" pitchFamily="18" charset="0"/>
              </a:rPr>
              <a:t>•</a:t>
            </a:r>
            <a:r>
              <a:rPr lang="sr-Latn-RS" sz="2650" spc="1111" dirty="0" smtClean="0">
                <a:solidFill>
                  <a:srgbClr val="00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 Decrease in renal blood flow and </a:t>
            </a:r>
            <a:r>
              <a:rPr lang="en-US" sz="2800" dirty="0" err="1" smtClean="0">
                <a:latin typeface="Times New Roman" pitchFamily="18" charset="0"/>
                <a:cs typeface="Times New Roman" pitchFamily="18" charset="0"/>
              </a:rPr>
              <a:t>glomerular</a:t>
            </a:r>
            <a:r>
              <a:rPr lang="en-US" sz="2800" dirty="0" smtClean="0">
                <a:latin typeface="Times New Roman" pitchFamily="18" charset="0"/>
                <a:cs typeface="Times New Roman" pitchFamily="18" charset="0"/>
              </a:rPr>
              <a:t> filtration rate</a:t>
            </a:r>
            <a:r>
              <a:rPr lang="sr-Latn-RS" sz="2800" dirty="0" smtClean="0">
                <a:latin typeface="Times New Roman" pitchFamily="18" charset="0"/>
                <a:cs typeface="Times New Roman" pitchFamily="18" charset="0"/>
              </a:rPr>
              <a:t>.</a:t>
            </a:r>
            <a:endParaRPr sz="2650" dirty="0">
              <a:solidFill>
                <a:srgbClr val="000000"/>
              </a:solidFill>
              <a:latin typeface="Times New Roman" pitchFamily="18" charset="0"/>
              <a:cs typeface="Times New Roman" pitchFamily="18" charset="0"/>
            </a:endParaRPr>
          </a:p>
        </p:txBody>
      </p:sp>
      <p:sp>
        <p:nvSpPr>
          <p:cNvPr id="10" name="object 10"/>
          <p:cNvSpPr txBox="1"/>
          <p:nvPr/>
        </p:nvSpPr>
        <p:spPr>
          <a:xfrm>
            <a:off x="549269" y="4382304"/>
            <a:ext cx="6084108" cy="352212"/>
          </a:xfrm>
          <a:prstGeom prst="rect">
            <a:avLst/>
          </a:prstGeom>
        </p:spPr>
        <p:txBody>
          <a:bodyPr vert="horz" wrap="square" lIns="0" tIns="0" rIns="0" bIns="0" rtlCol="0">
            <a:spAutoFit/>
          </a:bodyPr>
          <a:lstStyle/>
          <a:p>
            <a:pPr>
              <a:lnSpc>
                <a:spcPts val="2740"/>
              </a:lnSpc>
            </a:pPr>
            <a:r>
              <a:rPr sz="2650">
                <a:solidFill>
                  <a:srgbClr val="000000"/>
                </a:solidFill>
                <a:latin typeface="Arial"/>
                <a:cs typeface="Arial"/>
              </a:rPr>
              <a:t>•</a:t>
            </a:r>
            <a:r>
              <a:rPr sz="2650" spc="1111">
                <a:solidFill>
                  <a:srgbClr val="000000"/>
                </a:solidFill>
                <a:latin typeface="Times New Roman"/>
                <a:cs typeface="Times New Roman"/>
              </a:rPr>
              <a:t> </a:t>
            </a:r>
            <a:r>
              <a:rPr lang="en-US" sz="2800" dirty="0" smtClean="0"/>
              <a:t> </a:t>
            </a:r>
            <a:r>
              <a:rPr lang="en-US" sz="2800" b="1" dirty="0" smtClean="0">
                <a:latin typeface="Times New Roman" pitchFamily="18" charset="0"/>
                <a:cs typeface="Times New Roman" pitchFamily="18" charset="0"/>
              </a:rPr>
              <a:t>Tubular </a:t>
            </a:r>
            <a:r>
              <a:rPr lang="en-US" sz="2800" b="1" dirty="0" err="1" smtClean="0">
                <a:latin typeface="Times New Roman" pitchFamily="18" charset="0"/>
                <a:cs typeface="Times New Roman" pitchFamily="18" charset="0"/>
              </a:rPr>
              <a:t>reabsorption</a:t>
            </a:r>
            <a:r>
              <a:rPr lang="en-US" sz="2800" b="1" dirty="0" smtClean="0">
                <a:latin typeface="Times New Roman" pitchFamily="18" charset="0"/>
                <a:cs typeface="Times New Roman" pitchFamily="18" charset="0"/>
              </a:rPr>
              <a:t> disorder</a:t>
            </a:r>
            <a:endParaRPr sz="2650" b="1" spc="-10" dirty="0">
              <a:solidFill>
                <a:srgbClr val="000000"/>
              </a:solidFill>
              <a:latin typeface="Times New Roman" pitchFamily="18" charset="0"/>
              <a:cs typeface="Times New Roman" pitchFamily="18" charset="0"/>
            </a:endParaRPr>
          </a:p>
        </p:txBody>
      </p:sp>
      <p:sp>
        <p:nvSpPr>
          <p:cNvPr id="11" name="object 11"/>
          <p:cNvSpPr txBox="1"/>
          <p:nvPr/>
        </p:nvSpPr>
        <p:spPr>
          <a:xfrm>
            <a:off x="549272" y="4859197"/>
            <a:ext cx="8945092" cy="698461"/>
          </a:xfrm>
          <a:prstGeom prst="rect">
            <a:avLst/>
          </a:prstGeom>
        </p:spPr>
        <p:txBody>
          <a:bodyPr vert="horz" wrap="square" lIns="0" tIns="0" rIns="0" bIns="0" rtlCol="0">
            <a:spAutoFit/>
          </a:bodyPr>
          <a:lstStyle/>
          <a:p>
            <a:pPr>
              <a:lnSpc>
                <a:spcPts val="2740"/>
              </a:lnSpc>
            </a:pPr>
            <a:r>
              <a:rPr sz="2650">
                <a:solidFill>
                  <a:srgbClr val="000000"/>
                </a:solidFill>
                <a:latin typeface="Arial"/>
                <a:cs typeface="Arial"/>
              </a:rPr>
              <a:t>•</a:t>
            </a:r>
            <a:r>
              <a:rPr sz="2650" spc="1111">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Reduction of the concentration and dilution ability of the kidneys</a:t>
            </a:r>
            <a:r>
              <a:rPr lang="sr-Latn-RS" sz="2800" dirty="0" smtClean="0">
                <a:latin typeface="Times New Roman" pitchFamily="18" charset="0"/>
                <a:cs typeface="Times New Roman" pitchFamily="18" charset="0"/>
              </a:rPr>
              <a:t>.</a:t>
            </a:r>
            <a:endParaRPr sz="2650" spc="-18" dirty="0">
              <a:solidFill>
                <a:srgbClr val="000000"/>
              </a:solidFill>
              <a:latin typeface="Times New Roman" pitchFamily="18" charset="0"/>
              <a:cs typeface="Times New Roman" pitchFamily="18" charset="0"/>
            </a:endParaRPr>
          </a:p>
        </p:txBody>
      </p:sp>
      <p:sp>
        <p:nvSpPr>
          <p:cNvPr id="13" name="object 7"/>
          <p:cNvSpPr txBox="1"/>
          <p:nvPr/>
        </p:nvSpPr>
        <p:spPr>
          <a:xfrm>
            <a:off x="892483" y="3037639"/>
            <a:ext cx="4261832" cy="346249"/>
          </a:xfrm>
          <a:prstGeom prst="rect">
            <a:avLst/>
          </a:prstGeom>
        </p:spPr>
        <p:txBody>
          <a:bodyPr vert="horz" wrap="square" lIns="0" tIns="0" rIns="0" bIns="0" rtlCol="0">
            <a:spAutoFit/>
          </a:bodyPr>
          <a:lstStyle/>
          <a:p>
            <a:pPr marL="0" marR="0">
              <a:lnSpc>
                <a:spcPts val="2737"/>
              </a:lnSpc>
              <a:spcBef>
                <a:spcPts val="0"/>
              </a:spcBef>
              <a:spcAft>
                <a:spcPts val="0"/>
              </a:spcAft>
            </a:pPr>
            <a:endParaRPr sz="2650" spc="-10" dirty="0">
              <a:solidFill>
                <a:srgbClr val="000000"/>
              </a:solidFill>
              <a:latin typeface="BIIBQK+TimesNewRoman"/>
              <a:cs typeface="BIIBQK+TimesNewRoman"/>
            </a:endParaRPr>
          </a:p>
        </p:txBody>
      </p:sp>
      <p:sp>
        <p:nvSpPr>
          <p:cNvPr id="14" name="object 7"/>
          <p:cNvSpPr txBox="1"/>
          <p:nvPr/>
        </p:nvSpPr>
        <p:spPr>
          <a:xfrm>
            <a:off x="1044883" y="3190039"/>
            <a:ext cx="4261832" cy="346249"/>
          </a:xfrm>
          <a:prstGeom prst="rect">
            <a:avLst/>
          </a:prstGeom>
        </p:spPr>
        <p:txBody>
          <a:bodyPr vert="horz" wrap="square" lIns="0" tIns="0" rIns="0" bIns="0" rtlCol="0">
            <a:spAutoFit/>
          </a:bodyPr>
          <a:lstStyle/>
          <a:p>
            <a:pPr marL="0" marR="0">
              <a:lnSpc>
                <a:spcPts val="2737"/>
              </a:lnSpc>
              <a:spcBef>
                <a:spcPts val="0"/>
              </a:spcBef>
              <a:spcAft>
                <a:spcPts val="0"/>
              </a:spcAft>
            </a:pPr>
            <a:endParaRPr sz="2650" spc="-10" dirty="0">
              <a:solidFill>
                <a:srgbClr val="000000"/>
              </a:solidFill>
              <a:latin typeface="BIIBQK+TimesNewRoman"/>
              <a:cs typeface="BIIBQK+TimesNewRoman"/>
            </a:endParaRPr>
          </a:p>
        </p:txBody>
      </p:sp>
      <p:sp>
        <p:nvSpPr>
          <p:cNvPr id="15" name="object 9"/>
          <p:cNvSpPr txBox="1"/>
          <p:nvPr/>
        </p:nvSpPr>
        <p:spPr>
          <a:xfrm>
            <a:off x="892486" y="3905689"/>
            <a:ext cx="4231519" cy="346249"/>
          </a:xfrm>
          <a:prstGeom prst="rect">
            <a:avLst/>
          </a:prstGeom>
        </p:spPr>
        <p:txBody>
          <a:bodyPr vert="horz" wrap="square" lIns="0" tIns="0" rIns="0" bIns="0" rtlCol="0">
            <a:spAutoFit/>
          </a:bodyPr>
          <a:lstStyle/>
          <a:p>
            <a:pPr marL="0" marR="0">
              <a:lnSpc>
                <a:spcPts val="2737"/>
              </a:lnSpc>
              <a:spcBef>
                <a:spcPts val="0"/>
              </a:spcBef>
              <a:spcAft>
                <a:spcPts val="0"/>
              </a:spcAft>
            </a:pPr>
            <a:endParaRPr sz="2650" spc="-23" dirty="0">
              <a:solidFill>
                <a:srgbClr val="000000"/>
              </a:solidFill>
              <a:latin typeface="NIKMHC+TimesNewRoman,Bold"/>
              <a:cs typeface="NIKMHC+TimesNewRoman,Bold"/>
            </a:endParaRPr>
          </a:p>
        </p:txBody>
      </p:sp>
      <p:sp>
        <p:nvSpPr>
          <p:cNvPr id="16" name="object 9"/>
          <p:cNvSpPr txBox="1"/>
          <p:nvPr/>
        </p:nvSpPr>
        <p:spPr>
          <a:xfrm>
            <a:off x="1143000" y="4114800"/>
            <a:ext cx="4231519" cy="346249"/>
          </a:xfrm>
          <a:prstGeom prst="rect">
            <a:avLst/>
          </a:prstGeom>
        </p:spPr>
        <p:txBody>
          <a:bodyPr vert="horz" wrap="square" lIns="0" tIns="0" rIns="0" bIns="0" rtlCol="0">
            <a:spAutoFit/>
          </a:bodyPr>
          <a:lstStyle/>
          <a:p>
            <a:pPr marL="0" marR="0">
              <a:lnSpc>
                <a:spcPts val="2737"/>
              </a:lnSpc>
              <a:spcBef>
                <a:spcPts val="0"/>
              </a:spcBef>
              <a:spcAft>
                <a:spcPts val="0"/>
              </a:spcAft>
            </a:pPr>
            <a:endParaRPr sz="2650" spc="-23" dirty="0">
              <a:solidFill>
                <a:srgbClr val="000000"/>
              </a:solidFill>
              <a:latin typeface="NIKMHC+TimesNewRoman,Bold"/>
              <a:cs typeface="NIKMHC+TimesNewRoman,Bold"/>
            </a:endParaRPr>
          </a:p>
        </p:txBody>
      </p:sp>
      <p:sp>
        <p:nvSpPr>
          <p:cNvPr id="17" name="object 12"/>
          <p:cNvSpPr txBox="1"/>
          <p:nvPr/>
        </p:nvSpPr>
        <p:spPr>
          <a:xfrm>
            <a:off x="892494" y="5259878"/>
            <a:ext cx="1612212" cy="346249"/>
          </a:xfrm>
          <a:prstGeom prst="rect">
            <a:avLst/>
          </a:prstGeom>
        </p:spPr>
        <p:txBody>
          <a:bodyPr vert="horz" wrap="square" lIns="0" tIns="0" rIns="0" bIns="0" rtlCol="0">
            <a:spAutoFit/>
          </a:bodyPr>
          <a:lstStyle/>
          <a:p>
            <a:pPr marL="0" marR="0">
              <a:lnSpc>
                <a:spcPts val="2740"/>
              </a:lnSpc>
              <a:spcBef>
                <a:spcPts val="0"/>
              </a:spcBef>
              <a:spcAft>
                <a:spcPts val="0"/>
              </a:spcAft>
            </a:pPr>
            <a:endParaRPr sz="2650" spc="-31" dirty="0">
              <a:solidFill>
                <a:srgbClr val="000000"/>
              </a:solidFill>
              <a:latin typeface="BIIBQK+TimesNewRoman"/>
              <a:cs typeface="BIIBQK+TimesNewRoman"/>
            </a:endParaRPr>
          </a:p>
        </p:txBody>
      </p:sp>
      <p:sp>
        <p:nvSpPr>
          <p:cNvPr id="18" name="object 12"/>
          <p:cNvSpPr txBox="1"/>
          <p:nvPr/>
        </p:nvSpPr>
        <p:spPr>
          <a:xfrm>
            <a:off x="1044894" y="5412278"/>
            <a:ext cx="1612212" cy="346249"/>
          </a:xfrm>
          <a:prstGeom prst="rect">
            <a:avLst/>
          </a:prstGeom>
        </p:spPr>
        <p:txBody>
          <a:bodyPr vert="horz" wrap="square" lIns="0" tIns="0" rIns="0" bIns="0" rtlCol="0">
            <a:spAutoFit/>
          </a:bodyPr>
          <a:lstStyle/>
          <a:p>
            <a:pPr marL="0" marR="0">
              <a:lnSpc>
                <a:spcPts val="2740"/>
              </a:lnSpc>
              <a:spcBef>
                <a:spcPts val="0"/>
              </a:spcBef>
              <a:spcAft>
                <a:spcPts val="0"/>
              </a:spcAft>
            </a:pPr>
            <a:endParaRPr sz="2650" spc="-31" dirty="0">
              <a:solidFill>
                <a:srgbClr val="000000"/>
              </a:solidFill>
              <a:latin typeface="BIIBQK+TimesNewRoman"/>
              <a:cs typeface="BIIBQK+TimesNewRoman"/>
            </a:endParaRPr>
          </a:p>
        </p:txBody>
      </p:sp>
    </p:spTree>
  </p:cSld>
  <p:clrMapOvr>
    <a:masterClrMapping/>
  </p:clrMapOvr>
  <p:transition advTm="39931"/>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436625" y="595396"/>
            <a:ext cx="7202174" cy="525785"/>
          </a:xfrm>
          <a:prstGeom prst="rect">
            <a:avLst/>
          </a:prstGeom>
        </p:spPr>
        <p:txBody>
          <a:bodyPr vert="horz" wrap="square" lIns="0" tIns="0" rIns="0" bIns="0" rtlCol="0">
            <a:spAutoFit/>
          </a:bodyPr>
          <a:lstStyle/>
          <a:p>
            <a:pPr>
              <a:lnSpc>
                <a:spcPts val="4147"/>
              </a:lnSpc>
            </a:pPr>
            <a:r>
              <a:rPr lang="sr-Latn-RS" sz="4000" b="1" spc="-55" dirty="0" smtClean="0">
                <a:solidFill>
                  <a:srgbClr val="C00000"/>
                </a:solidFill>
                <a:latin typeface="NIKMHC+TimesNewRoman,Bold"/>
                <a:cs typeface="Times New Roman" pitchFamily="18" charset="0"/>
              </a:rPr>
              <a:t>   </a:t>
            </a:r>
            <a:r>
              <a:rPr lang="en-US" sz="4000" b="1" dirty="0" smtClean="0">
                <a:solidFill>
                  <a:srgbClr val="C00000"/>
                </a:solidFill>
                <a:latin typeface="Times New Roman" pitchFamily="18" charset="0"/>
                <a:cs typeface="Times New Roman" pitchFamily="18" charset="0"/>
              </a:rPr>
              <a:t> Aging and the urinary tract</a:t>
            </a:r>
            <a:endParaRPr sz="4000" dirty="0">
              <a:solidFill>
                <a:srgbClr val="C00000"/>
              </a:solidFill>
              <a:latin typeface="NIKMHC+TimesNewRoman,Bold"/>
              <a:cs typeface="NIKMHC+TimesNewRoman,Bold"/>
            </a:endParaRPr>
          </a:p>
        </p:txBody>
      </p:sp>
      <p:sp>
        <p:nvSpPr>
          <p:cNvPr id="4" name="object 4"/>
          <p:cNvSpPr txBox="1"/>
          <p:nvPr/>
        </p:nvSpPr>
        <p:spPr>
          <a:xfrm>
            <a:off x="549271" y="1764391"/>
            <a:ext cx="8518337" cy="320601"/>
          </a:xfrm>
          <a:prstGeom prst="rect">
            <a:avLst/>
          </a:prstGeom>
        </p:spPr>
        <p:txBody>
          <a:bodyPr vert="horz" wrap="square" lIns="0" tIns="0" rIns="0" bIns="0" rtlCol="0">
            <a:spAutoFit/>
          </a:bodyPr>
          <a:lstStyle/>
          <a:p>
            <a:pPr>
              <a:lnSpc>
                <a:spcPts val="2505"/>
              </a:lnSpc>
            </a:pPr>
            <a:r>
              <a:rPr sz="2400" smtClean="0">
                <a:solidFill>
                  <a:srgbClr val="000000"/>
                </a:solidFill>
                <a:latin typeface="Arial"/>
                <a:cs typeface="Arial"/>
              </a:rPr>
              <a:t>•</a:t>
            </a:r>
            <a:r>
              <a:rPr lang="en-US" sz="2400" dirty="0" smtClean="0"/>
              <a:t> </a:t>
            </a:r>
            <a:r>
              <a:rPr lang="en-US" sz="2400" dirty="0" smtClean="0">
                <a:latin typeface="Times New Roman" pitchFamily="18" charset="0"/>
                <a:cs typeface="Times New Roman" pitchFamily="18" charset="0"/>
              </a:rPr>
              <a:t>Decrease in tone and elasticity of the </a:t>
            </a:r>
            <a:r>
              <a:rPr lang="en-US" sz="2400" dirty="0" err="1" smtClean="0">
                <a:latin typeface="Times New Roman" pitchFamily="18" charset="0"/>
                <a:cs typeface="Times New Roman" pitchFamily="18" charset="0"/>
              </a:rPr>
              <a:t>ureter</a:t>
            </a:r>
            <a:r>
              <a:rPr lang="en-US" sz="2400" dirty="0" smtClean="0">
                <a:latin typeface="Times New Roman" pitchFamily="18" charset="0"/>
                <a:cs typeface="Times New Roman" pitchFamily="18" charset="0"/>
              </a:rPr>
              <a:t>, bladder and urethra</a:t>
            </a:r>
            <a:r>
              <a:rPr lang="sr-Latn-RS" sz="2400" dirty="0" smtClean="0">
                <a:latin typeface="Times New Roman" pitchFamily="18" charset="0"/>
                <a:cs typeface="Times New Roman" pitchFamily="18" charset="0"/>
              </a:rPr>
              <a:t>.</a:t>
            </a:r>
            <a:endParaRPr sz="2400" dirty="0">
              <a:solidFill>
                <a:srgbClr val="000000"/>
              </a:solidFill>
              <a:latin typeface="Times New Roman" pitchFamily="18" charset="0"/>
              <a:cs typeface="Times New Roman" pitchFamily="18" charset="0"/>
            </a:endParaRPr>
          </a:p>
        </p:txBody>
      </p:sp>
      <p:sp>
        <p:nvSpPr>
          <p:cNvPr id="6" name="object 6"/>
          <p:cNvSpPr txBox="1"/>
          <p:nvPr/>
        </p:nvSpPr>
        <p:spPr>
          <a:xfrm>
            <a:off x="549244" y="2565650"/>
            <a:ext cx="5098290" cy="2628925"/>
          </a:xfrm>
          <a:prstGeom prst="rect">
            <a:avLst/>
          </a:prstGeom>
        </p:spPr>
        <p:txBody>
          <a:bodyPr vert="horz" wrap="square" lIns="0" tIns="0" rIns="0" bIns="0" rtlCol="0">
            <a:spAutoFit/>
          </a:bodyPr>
          <a:lstStyle/>
          <a:p>
            <a:pPr marL="18" marR="0">
              <a:lnSpc>
                <a:spcPts val="2503"/>
              </a:lnSpc>
              <a:spcBef>
                <a:spcPts val="0"/>
              </a:spcBef>
              <a:spcAft>
                <a:spcPts val="0"/>
              </a:spcAft>
            </a:pPr>
            <a:r>
              <a:rPr lang="en-US" sz="2400" dirty="0" smtClean="0">
                <a:latin typeface="Times New Roman" pitchFamily="18" charset="0"/>
                <a:cs typeface="Times New Roman" pitchFamily="18" charset="0"/>
              </a:rPr>
              <a:t>• Decreased bladder capacity </a:t>
            </a:r>
            <a:endParaRPr lang="sr-Latn-RS" sz="2400" dirty="0" smtClean="0">
              <a:latin typeface="Times New Roman" pitchFamily="18" charset="0"/>
              <a:cs typeface="Times New Roman" pitchFamily="18" charset="0"/>
            </a:endParaRPr>
          </a:p>
          <a:p>
            <a:pPr marL="18" marR="0">
              <a:lnSpc>
                <a:spcPts val="2503"/>
              </a:lnSpc>
              <a:spcBef>
                <a:spcPts val="0"/>
              </a:spcBef>
              <a:spcAft>
                <a:spcPts val="0"/>
              </a:spcAft>
            </a:pPr>
            <a:r>
              <a:rPr lang="en-US" sz="2400" dirty="0" smtClean="0">
                <a:latin typeface="Times New Roman" pitchFamily="18" charset="0"/>
                <a:cs typeface="Times New Roman" pitchFamily="18" charset="0"/>
              </a:rPr>
              <a:t>• Incomplete emptying of the bladder</a:t>
            </a:r>
            <a:endParaRPr sz="2400" spc="-28" dirty="0">
              <a:solidFill>
                <a:srgbClr val="000000"/>
              </a:solidFill>
              <a:latin typeface="Times New Roman" pitchFamily="18" charset="0"/>
              <a:cs typeface="Times New Roman" pitchFamily="18" charset="0"/>
            </a:endParaRPr>
          </a:p>
          <a:p>
            <a:pPr marL="8" marR="0">
              <a:lnSpc>
                <a:spcPts val="2505"/>
              </a:lnSpc>
              <a:spcBef>
                <a:spcPts val="998"/>
              </a:spcBef>
              <a:spcAft>
                <a:spcPts val="0"/>
              </a:spcAft>
            </a:pPr>
            <a:endParaRPr sz="2400" spc="-10" dirty="0">
              <a:solidFill>
                <a:srgbClr val="000000"/>
              </a:solidFill>
              <a:latin typeface="BIIBQK+TimesNewRoman"/>
              <a:cs typeface="BIIBQK+TimesNewRoman"/>
            </a:endParaRPr>
          </a:p>
          <a:p>
            <a:pPr>
              <a:lnSpc>
                <a:spcPts val="2505"/>
              </a:lnSpc>
              <a:spcBef>
                <a:spcPts val="1024"/>
              </a:spcBef>
            </a:pPr>
            <a:r>
              <a:rPr sz="2400">
                <a:solidFill>
                  <a:srgbClr val="000000"/>
                </a:solidFill>
                <a:latin typeface="Arial"/>
                <a:cs typeface="Arial"/>
              </a:rPr>
              <a:t>•</a:t>
            </a:r>
            <a:r>
              <a:rPr sz="2400" spc="1261">
                <a:solidFill>
                  <a:srgbClr val="000000"/>
                </a:solidFill>
                <a:latin typeface="Times New Roman"/>
                <a:cs typeface="Times New Roman"/>
              </a:rPr>
              <a:t> </a:t>
            </a:r>
            <a:r>
              <a:rPr lang="en-US" sz="2400" dirty="0" smtClean="0">
                <a:latin typeface="Times New Roman" pitchFamily="18" charset="0"/>
                <a:cs typeface="Times New Roman" pitchFamily="18" charset="0"/>
              </a:rPr>
              <a:t>Frequent urination and a shortened period between the urge and urination</a:t>
            </a:r>
            <a:endParaRPr lang="sr-Latn-RS" sz="2400" dirty="0" smtClean="0">
              <a:latin typeface="Times New Roman" pitchFamily="18" charset="0"/>
              <a:cs typeface="Times New Roman" pitchFamily="18" charset="0"/>
            </a:endParaRPr>
          </a:p>
          <a:p>
            <a:pPr>
              <a:lnSpc>
                <a:spcPts val="2505"/>
              </a:lnSpc>
              <a:spcBef>
                <a:spcPts val="1024"/>
              </a:spcBef>
            </a:pPr>
            <a:r>
              <a:rPr lang="en-US" sz="2400" dirty="0" smtClean="0"/>
              <a:t/>
            </a:r>
            <a:br>
              <a:rPr lang="en-US" sz="2400" dirty="0" smtClean="0"/>
            </a:br>
            <a:r>
              <a:rPr lang="sr-Latn-RS" sz="2400" dirty="0" smtClean="0"/>
              <a:t>           *</a:t>
            </a:r>
            <a:r>
              <a:rPr lang="en-US" sz="2400" b="1" i="1" u="sng" dirty="0" smtClean="0">
                <a:latin typeface="Times New Roman" pitchFamily="18" charset="0"/>
                <a:cs typeface="Times New Roman" pitchFamily="18" charset="0"/>
              </a:rPr>
              <a:t>urinary incontinence</a:t>
            </a:r>
            <a:r>
              <a:rPr lang="sr-Latn-RS" sz="2400" dirty="0" smtClean="0"/>
              <a:t>*</a:t>
            </a:r>
            <a:endParaRPr sz="2400" dirty="0">
              <a:solidFill>
                <a:srgbClr val="000000"/>
              </a:solidFill>
              <a:latin typeface="Times New Roman" pitchFamily="18" charset="0"/>
              <a:cs typeface="Times New Roman" pitchFamily="18" charset="0"/>
            </a:endParaRPr>
          </a:p>
        </p:txBody>
      </p:sp>
      <p:sp>
        <p:nvSpPr>
          <p:cNvPr id="8" name="object 5"/>
          <p:cNvSpPr txBox="1"/>
          <p:nvPr/>
        </p:nvSpPr>
        <p:spPr>
          <a:xfrm>
            <a:off x="892493" y="2126869"/>
            <a:ext cx="2707091"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23" dirty="0">
              <a:solidFill>
                <a:srgbClr val="000000"/>
              </a:solidFill>
              <a:latin typeface="NIKMHC+TimesNewRoman,Bold"/>
              <a:cs typeface="NIKMHC+TimesNewRoman,Bold"/>
            </a:endParaRPr>
          </a:p>
        </p:txBody>
      </p:sp>
      <p:sp>
        <p:nvSpPr>
          <p:cNvPr id="9" name="object 5"/>
          <p:cNvSpPr txBox="1"/>
          <p:nvPr/>
        </p:nvSpPr>
        <p:spPr>
          <a:xfrm>
            <a:off x="1044893" y="2279269"/>
            <a:ext cx="2707091"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23" dirty="0">
              <a:solidFill>
                <a:srgbClr val="000000"/>
              </a:solidFill>
              <a:latin typeface="NIKMHC+TimesNewRoman,Bold"/>
              <a:cs typeface="NIKMHC+TimesNewRoman,Bold"/>
            </a:endParaRPr>
          </a:p>
        </p:txBody>
      </p:sp>
    </p:spTree>
  </p:cSld>
  <p:clrMapOvr>
    <a:masterClrMapping/>
  </p:clrMapOvr>
  <p:transition advTm="23514"/>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465200" y="595396"/>
            <a:ext cx="7134042" cy="526554"/>
          </a:xfrm>
          <a:prstGeom prst="rect">
            <a:avLst/>
          </a:prstGeom>
        </p:spPr>
        <p:txBody>
          <a:bodyPr vert="horz" wrap="square" lIns="0" tIns="0" rIns="0" bIns="0" rtlCol="0">
            <a:spAutoFit/>
          </a:bodyPr>
          <a:lstStyle/>
          <a:p>
            <a:pPr>
              <a:lnSpc>
                <a:spcPts val="4147"/>
              </a:lnSpc>
            </a:pPr>
            <a:r>
              <a:rPr lang="sr-Latn-RS" sz="4000" dirty="0" smtClean="0"/>
              <a:t>       </a:t>
            </a:r>
            <a:r>
              <a:rPr lang="sr-Latn-RS" sz="4000" b="1" dirty="0" smtClean="0">
                <a:solidFill>
                  <a:srgbClr val="C00000"/>
                </a:solidFill>
                <a:latin typeface="Times New Roman" pitchFamily="18" charset="0"/>
                <a:cs typeface="Times New Roman" pitchFamily="18" charset="0"/>
              </a:rPr>
              <a:t>U</a:t>
            </a:r>
            <a:r>
              <a:rPr lang="en-US" sz="4000" b="1" dirty="0" err="1" smtClean="0">
                <a:solidFill>
                  <a:srgbClr val="C00000"/>
                </a:solidFill>
                <a:latin typeface="Times New Roman" pitchFamily="18" charset="0"/>
                <a:cs typeface="Times New Roman" pitchFamily="18" charset="0"/>
              </a:rPr>
              <a:t>rinary</a:t>
            </a:r>
            <a:r>
              <a:rPr lang="en-US" sz="4000" b="1" dirty="0" smtClean="0">
                <a:solidFill>
                  <a:srgbClr val="C00000"/>
                </a:solidFill>
                <a:latin typeface="Times New Roman" pitchFamily="18" charset="0"/>
                <a:cs typeface="Times New Roman" pitchFamily="18" charset="0"/>
              </a:rPr>
              <a:t> incontinence</a:t>
            </a:r>
            <a:endParaRPr sz="4000" b="1" dirty="0">
              <a:solidFill>
                <a:srgbClr val="C00000"/>
              </a:solidFill>
              <a:latin typeface="Times New Roman" pitchFamily="18" charset="0"/>
              <a:cs typeface="Times New Roman" pitchFamily="18" charset="0"/>
            </a:endParaRPr>
          </a:p>
        </p:txBody>
      </p:sp>
      <p:sp>
        <p:nvSpPr>
          <p:cNvPr id="4" name="object 4"/>
          <p:cNvSpPr txBox="1"/>
          <p:nvPr/>
        </p:nvSpPr>
        <p:spPr>
          <a:xfrm>
            <a:off x="549275" y="1695904"/>
            <a:ext cx="2137402" cy="371897"/>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b="1" dirty="0" smtClean="0">
                <a:latin typeface="Times New Roman" pitchFamily="18" charset="0"/>
                <a:cs typeface="Times New Roman" pitchFamily="18" charset="0"/>
              </a:rPr>
              <a:t> Causes </a:t>
            </a:r>
            <a:r>
              <a:rPr sz="2800" spc="-51" smtClean="0">
                <a:solidFill>
                  <a:srgbClr val="000000"/>
                </a:solidFill>
                <a:latin typeface="NIKMHC+TimesNewRoman,Bold"/>
                <a:cs typeface="NIKMHC+TimesNewRoman,Bold"/>
              </a:rPr>
              <a:t>:</a:t>
            </a:r>
            <a:endParaRPr sz="2800" spc="-51" dirty="0">
              <a:solidFill>
                <a:srgbClr val="000000"/>
              </a:solidFill>
              <a:latin typeface="NIKMHC+TimesNewRoman,Bold"/>
              <a:cs typeface="NIKMHC+TimesNewRoman,Bold"/>
            </a:endParaRPr>
          </a:p>
        </p:txBody>
      </p:sp>
      <p:sp>
        <p:nvSpPr>
          <p:cNvPr id="5" name="object 5"/>
          <p:cNvSpPr txBox="1"/>
          <p:nvPr/>
        </p:nvSpPr>
        <p:spPr>
          <a:xfrm>
            <a:off x="304800" y="2133600"/>
            <a:ext cx="3488462" cy="320601"/>
          </a:xfrm>
          <a:prstGeom prst="rect">
            <a:avLst/>
          </a:prstGeom>
        </p:spPr>
        <p:txBody>
          <a:bodyPr vert="horz" wrap="square" lIns="0" tIns="0" rIns="0" bIns="0" rtlCol="0">
            <a:spAutoFit/>
          </a:bodyPr>
          <a:lstStyle/>
          <a:p>
            <a:pPr>
              <a:lnSpc>
                <a:spcPts val="2503"/>
              </a:lnSpc>
            </a:pPr>
            <a:r>
              <a:rPr sz="2400" smtClean="0">
                <a:solidFill>
                  <a:srgbClr val="000000"/>
                </a:solidFill>
                <a:latin typeface="Wingdings"/>
                <a:cs typeface="Wingdings"/>
              </a:rPr>
              <a:t></a:t>
            </a:r>
            <a:r>
              <a:rPr lang="en-US" sz="2400" dirty="0" smtClean="0"/>
              <a:t> </a:t>
            </a:r>
            <a:r>
              <a:rPr lang="en-US" sz="2400" dirty="0" smtClean="0">
                <a:latin typeface="Times New Roman" pitchFamily="18" charset="0"/>
                <a:cs typeface="Times New Roman" pitchFamily="18" charset="0"/>
              </a:rPr>
              <a:t>Urinary infections</a:t>
            </a:r>
            <a:r>
              <a:rPr sz="2400" spc="217" smtClean="0">
                <a:solidFill>
                  <a:srgbClr val="000000"/>
                </a:solidFill>
                <a:latin typeface="Times New Roman" pitchFamily="18" charset="0"/>
                <a:cs typeface="Times New Roman" pitchFamily="18" charset="0"/>
              </a:rPr>
              <a:t> </a:t>
            </a:r>
            <a:endParaRPr sz="2400" dirty="0">
              <a:solidFill>
                <a:srgbClr val="000000"/>
              </a:solidFill>
              <a:latin typeface="Times New Roman" pitchFamily="18" charset="0"/>
              <a:cs typeface="Times New Roman" pitchFamily="18" charset="0"/>
            </a:endParaRPr>
          </a:p>
        </p:txBody>
      </p:sp>
      <p:sp>
        <p:nvSpPr>
          <p:cNvPr id="6" name="object 6"/>
          <p:cNvSpPr txBox="1"/>
          <p:nvPr/>
        </p:nvSpPr>
        <p:spPr>
          <a:xfrm>
            <a:off x="304800" y="2718293"/>
            <a:ext cx="9116611" cy="2218556"/>
          </a:xfrm>
          <a:prstGeom prst="rect">
            <a:avLst/>
          </a:prstGeom>
        </p:spPr>
        <p:txBody>
          <a:bodyPr vert="horz" wrap="square" lIns="0" tIns="0" rIns="0" bIns="0" rtlCol="0">
            <a:spAutoFit/>
          </a:bodyPr>
          <a:lstStyle/>
          <a:p>
            <a:pPr marL="9" marR="0">
              <a:lnSpc>
                <a:spcPts val="2503"/>
              </a:lnSpc>
              <a:spcBef>
                <a:spcPts val="0"/>
              </a:spcBef>
              <a:spcAft>
                <a:spcPts val="0"/>
              </a:spcAft>
            </a:pPr>
            <a:r>
              <a:rPr sz="2400" smtClean="0">
                <a:solidFill>
                  <a:srgbClr val="000000"/>
                </a:solidFill>
                <a:latin typeface="Wingdings"/>
                <a:cs typeface="Wingdings"/>
              </a:rPr>
              <a:t></a:t>
            </a:r>
            <a:r>
              <a:rPr sz="2400" spc="217" smtClean="0">
                <a:solidFill>
                  <a:srgbClr val="000000"/>
                </a:solidFill>
                <a:latin typeface="Times New Roman"/>
                <a:cs typeface="Times New Roman"/>
              </a:rPr>
              <a:t> </a:t>
            </a:r>
            <a:r>
              <a:rPr lang="en-US" sz="2400" dirty="0" smtClean="0">
                <a:latin typeface="Times New Roman" pitchFamily="18" charset="0"/>
                <a:cs typeface="Times New Roman" pitchFamily="18" charset="0"/>
              </a:rPr>
              <a:t>Urethral obstruction (prostatic hypertrophy)</a:t>
            </a:r>
            <a:endParaRPr lang="sr-Latn-RS" sz="2400" dirty="0" smtClean="0">
              <a:latin typeface="Times New Roman" pitchFamily="18" charset="0"/>
              <a:cs typeface="Times New Roman" pitchFamily="18" charset="0"/>
            </a:endParaRPr>
          </a:p>
          <a:p>
            <a:pPr marL="9" marR="0">
              <a:lnSpc>
                <a:spcPts val="2503"/>
              </a:lnSpc>
              <a:spcBef>
                <a:spcPts val="0"/>
              </a:spcBef>
              <a:spcAft>
                <a:spcPts val="0"/>
              </a:spcAft>
            </a:pPr>
            <a:endParaRPr lang="sr-Latn-RS" sz="2400" dirty="0" smtClean="0">
              <a:latin typeface="Times New Roman" pitchFamily="18" charset="0"/>
              <a:cs typeface="Times New Roman" pitchFamily="18" charset="0"/>
            </a:endParaRPr>
          </a:p>
          <a:p>
            <a:pPr marL="9" marR="0">
              <a:lnSpc>
                <a:spcPts val="2503"/>
              </a:lnSpc>
              <a:spcBef>
                <a:spcPts val="0"/>
              </a:spcBef>
              <a:spcAft>
                <a:spcPts val="0"/>
              </a:spcAft>
              <a:buFont typeface="Wingdings" pitchFamily="2" charset="2"/>
              <a:buChar char="ü"/>
            </a:pPr>
            <a:r>
              <a:rPr lang="en-US" sz="2400" dirty="0" smtClean="0">
                <a:latin typeface="Times New Roman" pitchFamily="18" charset="0"/>
                <a:cs typeface="Times New Roman" pitchFamily="18" charset="0"/>
              </a:rPr>
              <a:t> </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Atrophic </a:t>
            </a:r>
            <a:r>
              <a:rPr lang="en-US" sz="2400" dirty="0" err="1" smtClean="0">
                <a:latin typeface="Times New Roman" pitchFamily="18" charset="0"/>
                <a:cs typeface="Times New Roman" pitchFamily="18" charset="0"/>
              </a:rPr>
              <a:t>urethritis</a:t>
            </a:r>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vaginitis</a:t>
            </a:r>
            <a:r>
              <a:rPr lang="en-US" sz="2400" dirty="0" smtClean="0">
                <a:latin typeface="Times New Roman" pitchFamily="18" charset="0"/>
                <a:cs typeface="Times New Roman" pitchFamily="18" charset="0"/>
              </a:rPr>
              <a:t> (in menopausal women) </a:t>
            </a:r>
            <a:endParaRPr lang="sr-Latn-RS" sz="2400" dirty="0" smtClean="0">
              <a:latin typeface="Times New Roman" pitchFamily="18" charset="0"/>
              <a:cs typeface="Times New Roman" pitchFamily="18" charset="0"/>
            </a:endParaRPr>
          </a:p>
          <a:p>
            <a:pPr marL="9" marR="0">
              <a:lnSpc>
                <a:spcPts val="2503"/>
              </a:lnSpc>
              <a:spcBef>
                <a:spcPts val="0"/>
              </a:spcBef>
              <a:spcAft>
                <a:spcPts val="0"/>
              </a:spcAft>
              <a:buFont typeface="Wingdings" pitchFamily="2" charset="2"/>
              <a:buChar char="ü"/>
            </a:pPr>
            <a:r>
              <a:rPr lang="en-US" sz="2400" dirty="0" smtClean="0">
                <a:latin typeface="Times New Roman" pitchFamily="18" charset="0"/>
                <a:cs typeface="Times New Roman" pitchFamily="18" charset="0"/>
              </a:rPr>
              <a:t> </a:t>
            </a:r>
            <a:r>
              <a:rPr lang="sr-Latn-RS" sz="2400" dirty="0" smtClean="0">
                <a:latin typeface="Times New Roman" pitchFamily="18" charset="0"/>
                <a:cs typeface="Times New Roman" pitchFamily="18" charset="0"/>
              </a:rPr>
              <a:t>  </a:t>
            </a:r>
            <a:r>
              <a:rPr lang="en-US" sz="2400" dirty="0" smtClean="0">
                <a:solidFill>
                  <a:srgbClr val="000000"/>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Hyperactive bladder </a:t>
            </a:r>
            <a:r>
              <a:rPr lang="en-US" sz="2400" dirty="0" err="1" smtClean="0">
                <a:latin typeface="Times New Roman" pitchFamily="18" charset="0"/>
                <a:cs typeface="Times New Roman" pitchFamily="18" charset="0"/>
              </a:rPr>
              <a:t>detrusor</a:t>
            </a:r>
            <a:endParaRPr sz="2400" dirty="0">
              <a:solidFill>
                <a:srgbClr val="000000"/>
              </a:solidFill>
              <a:latin typeface="Times New Roman" pitchFamily="18" charset="0"/>
              <a:cs typeface="Times New Roman" pitchFamily="18" charset="0"/>
            </a:endParaRPr>
          </a:p>
          <a:p>
            <a:pPr marL="0" marR="0">
              <a:lnSpc>
                <a:spcPts val="2505"/>
              </a:lnSpc>
              <a:spcBef>
                <a:spcPts val="1175"/>
              </a:spcBef>
              <a:spcAft>
                <a:spcPts val="0"/>
              </a:spcAft>
            </a:pPr>
            <a:r>
              <a:rPr sz="2400" spc="217" smtClean="0">
                <a:solidFill>
                  <a:srgbClr val="000000"/>
                </a:solidFill>
                <a:latin typeface="Times New Roman"/>
                <a:cs typeface="Times New Roman"/>
              </a:rPr>
              <a:t> </a:t>
            </a:r>
            <a:endParaRPr sz="2400" spc="-27" dirty="0">
              <a:solidFill>
                <a:srgbClr val="000000"/>
              </a:solidFill>
              <a:latin typeface="BIIBQK+TimesNewRoman"/>
              <a:cs typeface="BIIBQK+TimesNewRoman"/>
            </a:endParaRPr>
          </a:p>
          <a:p>
            <a:pPr marL="3" marR="0">
              <a:lnSpc>
                <a:spcPts val="2503"/>
              </a:lnSpc>
              <a:spcBef>
                <a:spcPts val="1100"/>
              </a:spcBef>
              <a:spcAft>
                <a:spcPts val="0"/>
              </a:spcAft>
            </a:pPr>
            <a:r>
              <a:rPr sz="2400" spc="217" smtClean="0">
                <a:solidFill>
                  <a:srgbClr val="000000"/>
                </a:solidFill>
                <a:latin typeface="Times New Roman"/>
                <a:cs typeface="Times New Roman"/>
              </a:rPr>
              <a:t> </a:t>
            </a:r>
            <a:endParaRPr sz="2400" spc="-10" dirty="0">
              <a:solidFill>
                <a:srgbClr val="000000"/>
              </a:solidFill>
              <a:latin typeface="BIIBQK+TimesNewRoman"/>
              <a:cs typeface="BIIBQK+TimesNewRoman"/>
            </a:endParaRPr>
          </a:p>
        </p:txBody>
      </p:sp>
      <p:sp>
        <p:nvSpPr>
          <p:cNvPr id="7" name="object 7"/>
          <p:cNvSpPr txBox="1"/>
          <p:nvPr/>
        </p:nvSpPr>
        <p:spPr>
          <a:xfrm>
            <a:off x="304800" y="4114800"/>
            <a:ext cx="9007423" cy="641201"/>
          </a:xfrm>
          <a:prstGeom prst="rect">
            <a:avLst/>
          </a:prstGeom>
        </p:spPr>
        <p:txBody>
          <a:bodyPr vert="horz" wrap="square" lIns="0" tIns="0" rIns="0" bIns="0" rtlCol="0">
            <a:spAutoFit/>
          </a:bodyPr>
          <a:lstStyle/>
          <a:p>
            <a:pPr>
              <a:lnSpc>
                <a:spcPts val="2503"/>
              </a:lnSpc>
            </a:pPr>
            <a:r>
              <a:rPr sz="2400" smtClean="0">
                <a:solidFill>
                  <a:srgbClr val="000000"/>
                </a:solidFill>
                <a:latin typeface="Wingdings"/>
                <a:cs typeface="Wingdings"/>
              </a:rPr>
              <a:t></a:t>
            </a:r>
            <a:r>
              <a:rPr sz="2400" spc="217" smtClean="0">
                <a:solidFill>
                  <a:srgbClr val="000000"/>
                </a:solidFill>
                <a:latin typeface="Times New Roman"/>
                <a:cs typeface="Times New Roman"/>
              </a:rPr>
              <a:t> </a:t>
            </a:r>
            <a:r>
              <a:rPr lang="en-US" sz="2400" dirty="0" smtClean="0"/>
              <a:t> </a:t>
            </a:r>
            <a:r>
              <a:rPr lang="en-US" sz="2400" dirty="0" smtClean="0">
                <a:latin typeface="Times New Roman" pitchFamily="18" charset="0"/>
                <a:cs typeface="Times New Roman" pitchFamily="18" charset="0"/>
              </a:rPr>
              <a:t>Excessive urine volume (diuretics, alcohol, water intake, diabetes mellitus, diabetes </a:t>
            </a:r>
            <a:r>
              <a:rPr lang="en-US" sz="2400" dirty="0" err="1" smtClean="0">
                <a:latin typeface="Times New Roman" pitchFamily="18" charset="0"/>
                <a:cs typeface="Times New Roman" pitchFamily="18" charset="0"/>
              </a:rPr>
              <a:t>insipidus</a:t>
            </a:r>
            <a:r>
              <a:rPr lang="en-US" sz="2400" dirty="0" smtClean="0">
                <a:latin typeface="Times New Roman" pitchFamily="18" charset="0"/>
                <a:cs typeface="Times New Roman" pitchFamily="18" charset="0"/>
              </a:rPr>
              <a:t>)</a:t>
            </a:r>
            <a:endParaRPr sz="2400" spc="-28" dirty="0">
              <a:solidFill>
                <a:srgbClr val="000000"/>
              </a:solidFill>
              <a:latin typeface="Times New Roman" pitchFamily="18" charset="0"/>
              <a:cs typeface="Times New Roman" pitchFamily="18" charset="0"/>
            </a:endParaRPr>
          </a:p>
        </p:txBody>
      </p:sp>
      <p:sp>
        <p:nvSpPr>
          <p:cNvPr id="9" name="object 9"/>
          <p:cNvSpPr txBox="1"/>
          <p:nvPr/>
        </p:nvSpPr>
        <p:spPr>
          <a:xfrm>
            <a:off x="381001" y="4997948"/>
            <a:ext cx="8117900" cy="641201"/>
          </a:xfrm>
          <a:prstGeom prst="rect">
            <a:avLst/>
          </a:prstGeom>
        </p:spPr>
        <p:txBody>
          <a:bodyPr vert="horz" wrap="square" lIns="0" tIns="0" rIns="0" bIns="0" rtlCol="0">
            <a:spAutoFit/>
          </a:bodyPr>
          <a:lstStyle/>
          <a:p>
            <a:pPr>
              <a:lnSpc>
                <a:spcPts val="2503"/>
              </a:lnSpc>
            </a:pPr>
            <a:r>
              <a:rPr sz="2400">
                <a:solidFill>
                  <a:srgbClr val="000000"/>
                </a:solidFill>
                <a:latin typeface="Wingdings"/>
                <a:cs typeface="Wingdings"/>
              </a:rPr>
              <a:t></a:t>
            </a:r>
            <a:r>
              <a:rPr sz="2400" spc="217">
                <a:solidFill>
                  <a:srgbClr val="000000"/>
                </a:solidFill>
                <a:latin typeface="Times New Roman"/>
                <a:cs typeface="Times New Roman"/>
              </a:rPr>
              <a:t> </a:t>
            </a:r>
            <a:r>
              <a:rPr lang="en-US" sz="2400" dirty="0" smtClean="0">
                <a:latin typeface="Times New Roman" pitchFamily="18" charset="0"/>
                <a:cs typeface="Times New Roman" pitchFamily="18" charset="0"/>
              </a:rPr>
              <a:t>Iatrogenic (</a:t>
            </a:r>
            <a:r>
              <a:rPr lang="en-US" sz="2400" dirty="0" err="1" smtClean="0">
                <a:latin typeface="Times New Roman" pitchFamily="18" charset="0"/>
                <a:cs typeface="Times New Roman" pitchFamily="18" charset="0"/>
              </a:rPr>
              <a:t>anticholinergics</a:t>
            </a:r>
            <a:r>
              <a:rPr lang="en-US" sz="2400" dirty="0" smtClean="0">
                <a:latin typeface="Times New Roman" pitchFamily="18" charset="0"/>
                <a:cs typeface="Times New Roman" pitchFamily="18" charset="0"/>
              </a:rPr>
              <a:t>, analgesics, alcohol, antipsychotics, diuretics)</a:t>
            </a:r>
            <a:r>
              <a:rPr lang="sr-Latn-RS" sz="2400" dirty="0" smtClean="0">
                <a:latin typeface="Times New Roman" pitchFamily="18" charset="0"/>
                <a:cs typeface="Times New Roman" pitchFamily="18" charset="0"/>
              </a:rPr>
              <a:t>.</a:t>
            </a:r>
            <a:endParaRPr sz="2400" spc="-43" dirty="0">
              <a:solidFill>
                <a:srgbClr val="000000"/>
              </a:solidFill>
              <a:latin typeface="Times New Roman" pitchFamily="18" charset="0"/>
              <a:cs typeface="Times New Roman" pitchFamily="18" charset="0"/>
            </a:endParaRPr>
          </a:p>
        </p:txBody>
      </p:sp>
      <p:sp>
        <p:nvSpPr>
          <p:cNvPr id="11" name="object 11"/>
          <p:cNvSpPr txBox="1"/>
          <p:nvPr/>
        </p:nvSpPr>
        <p:spPr>
          <a:xfrm>
            <a:off x="381000" y="5770220"/>
            <a:ext cx="8967711" cy="1477328"/>
          </a:xfrm>
          <a:prstGeom prst="rect">
            <a:avLst/>
          </a:prstGeom>
        </p:spPr>
        <p:txBody>
          <a:bodyPr vert="horz" wrap="square" lIns="0" tIns="0" rIns="0" bIns="0" rtlCol="0">
            <a:spAutoFit/>
          </a:bodyPr>
          <a:lstStyle/>
          <a:p>
            <a:r>
              <a:rPr sz="2400" smtClean="0">
                <a:solidFill>
                  <a:srgbClr val="000000"/>
                </a:solidFill>
                <a:latin typeface="Wingdings"/>
                <a:cs typeface="Wingdings"/>
              </a:rPr>
              <a:t></a:t>
            </a:r>
            <a:r>
              <a:rPr lang="en-US" sz="2400" dirty="0" smtClean="0"/>
              <a:t> </a:t>
            </a:r>
            <a:r>
              <a:rPr lang="en-US" sz="2400" dirty="0" smtClean="0">
                <a:latin typeface="Times New Roman" pitchFamily="18" charset="0"/>
                <a:cs typeface="Times New Roman" pitchFamily="18" charset="0"/>
              </a:rPr>
              <a:t>Neurological (cognitive) diseases: multiple sclerosis, Alzheimer's disease</a:t>
            </a:r>
            <a:r>
              <a:rPr lang="sr-Latn-RS" sz="2400" dirty="0" smtClean="0">
                <a:latin typeface="Times New Roman" pitchFamily="18" charset="0"/>
                <a:cs typeface="Times New Roman" pitchFamily="18" charset="0"/>
              </a:rPr>
              <a:t>.</a:t>
            </a:r>
            <a:endParaRPr lang="en-US" sz="2400" dirty="0" smtClean="0">
              <a:latin typeface="Times New Roman" pitchFamily="18" charset="0"/>
              <a:cs typeface="Times New Roman" pitchFamily="18" charset="0"/>
            </a:endParaRPr>
          </a:p>
          <a:p>
            <a:r>
              <a:rPr lang="en-US" sz="2400" dirty="0" smtClean="0"/>
              <a:t/>
            </a:r>
            <a:br>
              <a:rPr lang="en-US" sz="2400" dirty="0" smtClean="0"/>
            </a:br>
            <a:endParaRPr sz="2400" dirty="0">
              <a:solidFill>
                <a:srgbClr val="000000"/>
              </a:solidFill>
              <a:latin typeface="BIIBQK+TimesNewRoman"/>
              <a:cs typeface="BIIBQK+TimesNewRoman"/>
            </a:endParaRPr>
          </a:p>
        </p:txBody>
      </p:sp>
      <p:sp>
        <p:nvSpPr>
          <p:cNvPr id="13" name="object 8"/>
          <p:cNvSpPr txBox="1"/>
          <p:nvPr/>
        </p:nvSpPr>
        <p:spPr>
          <a:xfrm>
            <a:off x="882977" y="4568692"/>
            <a:ext cx="6124356"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18" dirty="0">
              <a:solidFill>
                <a:srgbClr val="000000"/>
              </a:solidFill>
              <a:latin typeface="BIIBQK+TimesNewRoman"/>
              <a:cs typeface="BIIBQK+TimesNewRoman"/>
            </a:endParaRPr>
          </a:p>
        </p:txBody>
      </p:sp>
      <p:sp>
        <p:nvSpPr>
          <p:cNvPr id="14" name="object 8"/>
          <p:cNvSpPr txBox="1"/>
          <p:nvPr/>
        </p:nvSpPr>
        <p:spPr>
          <a:xfrm>
            <a:off x="1035377" y="4721092"/>
            <a:ext cx="6124356"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18" dirty="0">
              <a:solidFill>
                <a:srgbClr val="000000"/>
              </a:solidFill>
              <a:latin typeface="BIIBQK+TimesNewRoman"/>
              <a:cs typeface="BIIBQK+TimesNewRoman"/>
            </a:endParaRPr>
          </a:p>
        </p:txBody>
      </p:sp>
      <p:sp>
        <p:nvSpPr>
          <p:cNvPr id="16" name="object 10"/>
          <p:cNvSpPr txBox="1"/>
          <p:nvPr/>
        </p:nvSpPr>
        <p:spPr>
          <a:xfrm>
            <a:off x="882980" y="5322179"/>
            <a:ext cx="4131678"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15" dirty="0">
              <a:solidFill>
                <a:srgbClr val="000000"/>
              </a:solidFill>
              <a:latin typeface="BIIBQK+TimesNewRoman"/>
              <a:cs typeface="BIIBQK+TimesNewRoman"/>
            </a:endParaRPr>
          </a:p>
        </p:txBody>
      </p:sp>
    </p:spTree>
  </p:cSld>
  <p:clrMapOvr>
    <a:masterClrMapping/>
  </p:clrMapOvr>
  <p:transition advTm="47793"/>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198245" y="595396"/>
            <a:ext cx="7754356" cy="525785"/>
          </a:xfrm>
          <a:prstGeom prst="rect">
            <a:avLst/>
          </a:prstGeom>
        </p:spPr>
        <p:txBody>
          <a:bodyPr vert="horz" wrap="square" lIns="0" tIns="0" rIns="0" bIns="0" rtlCol="0">
            <a:spAutoFit/>
          </a:bodyPr>
          <a:lstStyle/>
          <a:p>
            <a:pPr>
              <a:lnSpc>
                <a:spcPts val="4147"/>
              </a:lnSpc>
            </a:pPr>
            <a:r>
              <a:rPr lang="sr-Latn-RS" sz="4000" spc="-55"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Aging and the endocrine system</a:t>
            </a:r>
            <a:endParaRPr sz="4000" b="1" spc="28" dirty="0">
              <a:solidFill>
                <a:srgbClr val="C00000"/>
              </a:solidFill>
              <a:latin typeface="Times New Roman" pitchFamily="18" charset="0"/>
              <a:cs typeface="Times New Roman" pitchFamily="18" charset="0"/>
            </a:endParaRPr>
          </a:p>
        </p:txBody>
      </p:sp>
      <p:sp>
        <p:nvSpPr>
          <p:cNvPr id="4" name="object 4"/>
          <p:cNvSpPr txBox="1"/>
          <p:nvPr/>
        </p:nvSpPr>
        <p:spPr>
          <a:xfrm>
            <a:off x="549271" y="1688076"/>
            <a:ext cx="8547569" cy="641201"/>
          </a:xfrm>
          <a:prstGeom prst="rect">
            <a:avLst/>
          </a:prstGeom>
        </p:spPr>
        <p:txBody>
          <a:bodyPr vert="horz" wrap="square" lIns="0" tIns="0" rIns="0" bIns="0" rtlCol="0">
            <a:spAutoFit/>
          </a:bodyPr>
          <a:lstStyle/>
          <a:p>
            <a:pPr>
              <a:lnSpc>
                <a:spcPts val="2503"/>
              </a:lnSpc>
            </a:pPr>
            <a:r>
              <a:rPr sz="2400" smtClean="0">
                <a:solidFill>
                  <a:srgbClr val="000000"/>
                </a:solidFill>
                <a:latin typeface="Arial"/>
                <a:cs typeface="Arial"/>
              </a:rPr>
              <a:t>•</a:t>
            </a:r>
            <a:r>
              <a:rPr lang="sr-Latn-RS" sz="2400" dirty="0" smtClean="0">
                <a:solidFill>
                  <a:srgbClr val="000000"/>
                </a:solidFill>
                <a:latin typeface="Arial"/>
                <a:cs typeface="Arial"/>
              </a:rPr>
              <a:t>  </a:t>
            </a:r>
            <a:r>
              <a:rPr lang="en-US" sz="2400" dirty="0" smtClean="0"/>
              <a:t> </a:t>
            </a:r>
            <a:r>
              <a:rPr lang="en-US" sz="2400" dirty="0" smtClean="0">
                <a:latin typeface="Times New Roman" pitchFamily="18" charset="0"/>
                <a:cs typeface="Times New Roman" pitchFamily="18" charset="0"/>
              </a:rPr>
              <a:t>Exhaustion of the sympathetic-adrenal axis and the inability to adequately respond to stress</a:t>
            </a:r>
            <a:r>
              <a:rPr lang="sr-Latn-RS" sz="2400" dirty="0" smtClean="0">
                <a:latin typeface="Times New Roman" pitchFamily="18" charset="0"/>
                <a:cs typeface="Times New Roman" pitchFamily="18" charset="0"/>
              </a:rPr>
              <a:t>.</a:t>
            </a:r>
            <a:endParaRPr sz="2400" spc="-10" dirty="0">
              <a:solidFill>
                <a:srgbClr val="000000"/>
              </a:solidFill>
              <a:latin typeface="Times New Roman" pitchFamily="18" charset="0"/>
              <a:cs typeface="Times New Roman" pitchFamily="18" charset="0"/>
            </a:endParaRPr>
          </a:p>
        </p:txBody>
      </p:sp>
      <p:sp>
        <p:nvSpPr>
          <p:cNvPr id="6" name="object 6"/>
          <p:cNvSpPr txBox="1"/>
          <p:nvPr/>
        </p:nvSpPr>
        <p:spPr>
          <a:xfrm>
            <a:off x="549262" y="2489184"/>
            <a:ext cx="6005526" cy="320601"/>
          </a:xfrm>
          <a:prstGeom prst="rect">
            <a:avLst/>
          </a:prstGeom>
        </p:spPr>
        <p:txBody>
          <a:bodyPr vert="horz" wrap="square" lIns="0" tIns="0" rIns="0" bIns="0" rtlCol="0">
            <a:spAutoFit/>
          </a:bodyPr>
          <a:lstStyle/>
          <a:p>
            <a:pPr>
              <a:lnSpc>
                <a:spcPts val="2505"/>
              </a:lnSpc>
            </a:pPr>
            <a:r>
              <a:rPr sz="2400">
                <a:solidFill>
                  <a:srgbClr val="000000"/>
                </a:solidFill>
                <a:latin typeface="Arial"/>
                <a:cs typeface="Arial"/>
              </a:rPr>
              <a:t>•</a:t>
            </a:r>
            <a:r>
              <a:rPr sz="2400" spc="1261">
                <a:solidFill>
                  <a:srgbClr val="000000"/>
                </a:solidFill>
                <a:latin typeface="Times New Roman"/>
                <a:cs typeface="Times New Roman"/>
              </a:rPr>
              <a:t> </a:t>
            </a:r>
            <a:r>
              <a:rPr lang="en-US" sz="2400" dirty="0" smtClean="0">
                <a:latin typeface="Times New Roman" pitchFamily="18" charset="0"/>
                <a:cs typeface="Times New Roman" pitchFamily="18" charset="0"/>
              </a:rPr>
              <a:t>Atrophy and fibrosis of the thyroid gland </a:t>
            </a:r>
            <a:r>
              <a:rPr lang="sr-Latn-RS" sz="2400" spc="-28" dirty="0" smtClean="0">
                <a:solidFill>
                  <a:srgbClr val="000000"/>
                </a:solidFill>
                <a:latin typeface="BIIBQK+TimesNewRoman"/>
              </a:rPr>
              <a:t>.</a:t>
            </a:r>
            <a:endParaRPr sz="2400" spc="-17" dirty="0">
              <a:solidFill>
                <a:srgbClr val="000000"/>
              </a:solidFill>
              <a:latin typeface="BIIBQK+TimesNewRoman"/>
              <a:cs typeface="BIIBQK+TimesNewRoman"/>
            </a:endParaRPr>
          </a:p>
        </p:txBody>
      </p:sp>
      <p:sp>
        <p:nvSpPr>
          <p:cNvPr id="7" name="object 7"/>
          <p:cNvSpPr txBox="1"/>
          <p:nvPr/>
        </p:nvSpPr>
        <p:spPr>
          <a:xfrm>
            <a:off x="549266" y="2895600"/>
            <a:ext cx="8366134" cy="641201"/>
          </a:xfrm>
          <a:prstGeom prst="rect">
            <a:avLst/>
          </a:prstGeom>
        </p:spPr>
        <p:txBody>
          <a:bodyPr vert="horz" wrap="square" lIns="0" tIns="0" rIns="0" bIns="0" rtlCol="0">
            <a:spAutoFit/>
          </a:bodyPr>
          <a:lstStyle/>
          <a:p>
            <a:pPr>
              <a:lnSpc>
                <a:spcPts val="2503"/>
              </a:lnSpc>
            </a:pPr>
            <a:r>
              <a:rPr sz="2400">
                <a:solidFill>
                  <a:srgbClr val="000000"/>
                </a:solidFill>
                <a:latin typeface="Times New Roman" pitchFamily="18" charset="0"/>
                <a:cs typeface="Times New Roman" pitchFamily="18" charset="0"/>
              </a:rPr>
              <a:t>•</a:t>
            </a:r>
            <a:r>
              <a:rPr sz="2400" spc="1261">
                <a:solidFill>
                  <a:srgbClr val="000000"/>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More frequent occurrence of hypothyroidism (reduction of </a:t>
            </a:r>
            <a:r>
              <a:rPr lang="en-US" sz="2400" dirty="0" err="1" smtClean="0">
                <a:latin typeface="Times New Roman" pitchFamily="18" charset="0"/>
                <a:cs typeface="Times New Roman" pitchFamily="18" charset="0"/>
              </a:rPr>
              <a:t>thyroxine</a:t>
            </a:r>
            <a:r>
              <a:rPr lang="en-US" sz="2400" dirty="0" smtClean="0">
                <a:latin typeface="Times New Roman" pitchFamily="18" charset="0"/>
                <a:cs typeface="Times New Roman" pitchFamily="18" charset="0"/>
              </a:rPr>
              <a:t> and TSH secretion</a:t>
            </a:r>
            <a:r>
              <a:rPr lang="sr-Latn-RS" sz="2400" dirty="0" smtClean="0"/>
              <a:t>).</a:t>
            </a:r>
            <a:endParaRPr sz="2400" dirty="0">
              <a:solidFill>
                <a:srgbClr val="000000"/>
              </a:solidFill>
              <a:latin typeface="BIIBQK+TimesNewRoman"/>
              <a:cs typeface="BIIBQK+TimesNewRoman"/>
            </a:endParaRPr>
          </a:p>
        </p:txBody>
      </p:sp>
      <p:sp>
        <p:nvSpPr>
          <p:cNvPr id="9" name="object 9"/>
          <p:cNvSpPr txBox="1"/>
          <p:nvPr/>
        </p:nvSpPr>
        <p:spPr>
          <a:xfrm>
            <a:off x="549262" y="3738750"/>
            <a:ext cx="8520453" cy="1090042"/>
          </a:xfrm>
          <a:prstGeom prst="rect">
            <a:avLst/>
          </a:prstGeom>
        </p:spPr>
        <p:txBody>
          <a:bodyPr vert="horz" wrap="square" lIns="0" tIns="0" rIns="0" bIns="0" rtlCol="0">
            <a:spAutoFit/>
          </a:bodyPr>
          <a:lstStyle/>
          <a:p>
            <a:pPr marL="3" marR="0">
              <a:lnSpc>
                <a:spcPts val="2503"/>
              </a:lnSpc>
              <a:spcBef>
                <a:spcPts val="0"/>
              </a:spcBef>
              <a:spcAft>
                <a:spcPts val="0"/>
              </a:spcAft>
            </a:pPr>
            <a:r>
              <a:rPr sz="2400" smtClean="0">
                <a:solidFill>
                  <a:srgbClr val="000000"/>
                </a:solidFill>
                <a:latin typeface="Arial"/>
                <a:cs typeface="Arial"/>
              </a:rPr>
              <a:t>•</a:t>
            </a:r>
            <a:r>
              <a:rPr lang="sr-Latn-RS" sz="2400" dirty="0" smtClean="0">
                <a:solidFill>
                  <a:srgbClr val="000000"/>
                </a:solidFill>
                <a:latin typeface="Arial"/>
                <a:cs typeface="Arial"/>
              </a:rPr>
              <a:t>   </a:t>
            </a:r>
            <a:r>
              <a:rPr lang="en-US" sz="2400" dirty="0" smtClean="0">
                <a:latin typeface="Times New Roman" pitchFamily="18" charset="0"/>
                <a:cs typeface="Times New Roman" pitchFamily="18" charset="0"/>
              </a:rPr>
              <a:t>Decreased response to the action of </a:t>
            </a:r>
            <a:r>
              <a:rPr lang="en-US" sz="2400" b="1" dirty="0" smtClean="0">
                <a:latin typeface="Times New Roman" pitchFamily="18" charset="0"/>
                <a:cs typeface="Times New Roman" pitchFamily="18" charset="0"/>
              </a:rPr>
              <a:t>PTH – </a:t>
            </a:r>
            <a:r>
              <a:rPr lang="en-US" sz="2400" b="1" dirty="0" err="1" smtClean="0">
                <a:latin typeface="Times New Roman" pitchFamily="18" charset="0"/>
                <a:cs typeface="Times New Roman" pitchFamily="18" charset="0"/>
              </a:rPr>
              <a:t>hypocalcemia</a:t>
            </a:r>
            <a:endParaRPr lang="sr-Latn-RS" sz="2400" b="1" dirty="0" smtClean="0">
              <a:latin typeface="Times New Roman" pitchFamily="18" charset="0"/>
              <a:cs typeface="Times New Roman" pitchFamily="18" charset="0"/>
            </a:endParaRPr>
          </a:p>
          <a:p>
            <a:pPr marL="3" marR="0">
              <a:lnSpc>
                <a:spcPts val="2503"/>
              </a:lnSpc>
              <a:spcBef>
                <a:spcPts val="0"/>
              </a:spcBef>
              <a:spcAft>
                <a:spcPts val="0"/>
              </a:spcAft>
            </a:pPr>
            <a:r>
              <a:rPr lang="en-US" sz="2400" dirty="0" smtClean="0">
                <a:latin typeface="Times New Roman" pitchFamily="18" charset="0"/>
                <a:cs typeface="Times New Roman" pitchFamily="18" charset="0"/>
              </a:rPr>
              <a:t>• </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Atrophy of the adrenal cortex</a:t>
            </a:r>
            <a:r>
              <a:rPr sz="2400" spc="1261" smtClean="0">
                <a:solidFill>
                  <a:srgbClr val="000000"/>
                </a:solidFill>
                <a:latin typeface="Times New Roman" pitchFamily="18" charset="0"/>
                <a:cs typeface="Times New Roman" pitchFamily="18" charset="0"/>
              </a:rPr>
              <a:t> </a:t>
            </a:r>
            <a:endParaRPr sz="2400" dirty="0">
              <a:solidFill>
                <a:srgbClr val="000000"/>
              </a:solidFill>
              <a:latin typeface="Times New Roman" pitchFamily="18" charset="0"/>
              <a:cs typeface="Times New Roman" pitchFamily="18" charset="0"/>
            </a:endParaRPr>
          </a:p>
          <a:p>
            <a:pPr marL="0" marR="0">
              <a:lnSpc>
                <a:spcPts val="2505"/>
              </a:lnSpc>
              <a:spcBef>
                <a:spcPts val="950"/>
              </a:spcBef>
              <a:spcAft>
                <a:spcPts val="0"/>
              </a:spcAft>
            </a:pPr>
            <a:r>
              <a:rPr sz="2400" spc="1261" smtClean="0">
                <a:solidFill>
                  <a:srgbClr val="000000"/>
                </a:solidFill>
                <a:latin typeface="Times New Roman"/>
                <a:cs typeface="Times New Roman"/>
              </a:rPr>
              <a:t> </a:t>
            </a:r>
            <a:endParaRPr sz="2400" spc="-28" dirty="0">
              <a:solidFill>
                <a:srgbClr val="000000"/>
              </a:solidFill>
              <a:latin typeface="NIKMHC+TimesNewRoman,Bold"/>
              <a:cs typeface="NIKMHC+TimesNewRoman,Bold"/>
            </a:endParaRPr>
          </a:p>
        </p:txBody>
      </p:sp>
      <p:sp>
        <p:nvSpPr>
          <p:cNvPr id="10" name="object 10"/>
          <p:cNvSpPr txBox="1"/>
          <p:nvPr/>
        </p:nvSpPr>
        <p:spPr>
          <a:xfrm>
            <a:off x="549254" y="4495800"/>
            <a:ext cx="8213746" cy="1059264"/>
          </a:xfrm>
          <a:prstGeom prst="rect">
            <a:avLst/>
          </a:prstGeom>
        </p:spPr>
        <p:txBody>
          <a:bodyPr vert="horz" wrap="square" lIns="0" tIns="0" rIns="0" bIns="0" rtlCol="0">
            <a:spAutoFit/>
          </a:bodyPr>
          <a:lstStyle/>
          <a:p>
            <a:r>
              <a:rPr sz="2400" smtClean="0">
                <a:solidFill>
                  <a:srgbClr val="000000"/>
                </a:solidFill>
                <a:latin typeface="Arial"/>
                <a:cs typeface="Arial"/>
              </a:rPr>
              <a:t>•</a:t>
            </a:r>
            <a:r>
              <a:rPr lang="sr-Latn-RS" sz="2400" dirty="0" smtClean="0">
                <a:solidFill>
                  <a:srgbClr val="000000"/>
                </a:solidFill>
                <a:latin typeface="Arial"/>
                <a:cs typeface="Arial"/>
              </a:rPr>
              <a:t>   </a:t>
            </a:r>
            <a:r>
              <a:rPr lang="en-US" sz="2400" dirty="0" smtClean="0">
                <a:latin typeface="Times New Roman" pitchFamily="18" charset="0"/>
                <a:cs typeface="Times New Roman" pitchFamily="18" charset="0"/>
              </a:rPr>
              <a:t>Reduction of the metabolic elimination of </a:t>
            </a:r>
            <a:r>
              <a:rPr lang="en-US" sz="2400" dirty="0" err="1" smtClean="0">
                <a:latin typeface="Times New Roman" pitchFamily="18" charset="0"/>
                <a:cs typeface="Times New Roman" pitchFamily="18" charset="0"/>
              </a:rPr>
              <a:t>cortisol</a:t>
            </a:r>
            <a:r>
              <a:rPr lang="en-US" sz="2400" dirty="0" smtClean="0">
                <a:latin typeface="Times New Roman" pitchFamily="18" charset="0"/>
                <a:cs typeface="Times New Roman" pitchFamily="18" charset="0"/>
              </a:rPr>
              <a:t> in the liver and kidneys</a:t>
            </a:r>
            <a:r>
              <a:rPr lang="sr-Latn-RS" sz="2400" dirty="0" smtClean="0">
                <a:latin typeface="Times New Roman" pitchFamily="18" charset="0"/>
                <a:cs typeface="Times New Roman" pitchFamily="18" charset="0"/>
              </a:rPr>
              <a:t>.</a:t>
            </a:r>
            <a:endParaRPr lang="en-US" sz="2400" dirty="0" smtClean="0">
              <a:latin typeface="Times New Roman" pitchFamily="18" charset="0"/>
              <a:cs typeface="Times New Roman" pitchFamily="18" charset="0"/>
            </a:endParaRPr>
          </a:p>
          <a:p>
            <a:pPr marL="0" marR="0">
              <a:lnSpc>
                <a:spcPts val="2505"/>
              </a:lnSpc>
              <a:spcBef>
                <a:spcPts val="0"/>
              </a:spcBef>
              <a:spcAft>
                <a:spcPts val="0"/>
              </a:spcAft>
            </a:pPr>
            <a:endParaRPr sz="2400" dirty="0">
              <a:solidFill>
                <a:srgbClr val="000000"/>
              </a:solidFill>
              <a:latin typeface="BIIBQK+TimesNewRoman"/>
              <a:cs typeface="BIIBQK+TimesNewRoman"/>
            </a:endParaRPr>
          </a:p>
        </p:txBody>
      </p:sp>
      <p:sp>
        <p:nvSpPr>
          <p:cNvPr id="12" name="object 12"/>
          <p:cNvSpPr txBox="1"/>
          <p:nvPr/>
        </p:nvSpPr>
        <p:spPr>
          <a:xfrm>
            <a:off x="549257" y="5426962"/>
            <a:ext cx="7003277" cy="961802"/>
          </a:xfrm>
          <a:prstGeom prst="rect">
            <a:avLst/>
          </a:prstGeom>
        </p:spPr>
        <p:txBody>
          <a:bodyPr vert="horz" wrap="square" lIns="0" tIns="0" rIns="0" bIns="0" rtlCol="0">
            <a:spAutoFit/>
          </a:bodyPr>
          <a:lstStyle/>
          <a:p>
            <a:pPr marL="0" marR="0">
              <a:lnSpc>
                <a:spcPts val="2503"/>
              </a:lnSpc>
              <a:spcBef>
                <a:spcPts val="0"/>
              </a:spcBef>
              <a:spcAft>
                <a:spcPts val="0"/>
              </a:spcAft>
            </a:pPr>
            <a:endParaRPr lang="sr-Latn-RS" sz="2400" dirty="0" smtClean="0">
              <a:solidFill>
                <a:srgbClr val="000000"/>
              </a:solidFill>
              <a:latin typeface="Arial"/>
              <a:cs typeface="Arial"/>
            </a:endParaRPr>
          </a:p>
          <a:p>
            <a:pPr marL="0" marR="0">
              <a:lnSpc>
                <a:spcPts val="2503"/>
              </a:lnSpc>
              <a:spcBef>
                <a:spcPts val="0"/>
              </a:spcBef>
              <a:spcAft>
                <a:spcPts val="0"/>
              </a:spcAft>
            </a:pPr>
            <a:endParaRPr lang="sr-Latn-RS" sz="2400" dirty="0" smtClean="0">
              <a:solidFill>
                <a:srgbClr val="000000"/>
              </a:solidFill>
              <a:latin typeface="Arial"/>
              <a:cs typeface="Arial"/>
            </a:endParaRPr>
          </a:p>
          <a:p>
            <a:pPr>
              <a:lnSpc>
                <a:spcPts val="2503"/>
              </a:lnSpc>
            </a:pPr>
            <a:r>
              <a:rPr sz="2400" smtClean="0">
                <a:solidFill>
                  <a:srgbClr val="000000"/>
                </a:solidFill>
                <a:latin typeface="Arial"/>
                <a:cs typeface="Arial"/>
              </a:rPr>
              <a:t>•</a:t>
            </a:r>
            <a:r>
              <a:rPr sz="2400" spc="1261" smtClean="0">
                <a:solidFill>
                  <a:srgbClr val="000000"/>
                </a:solidFill>
                <a:latin typeface="Times New Roman"/>
                <a:cs typeface="Times New Roman"/>
              </a:rPr>
              <a:t> </a:t>
            </a:r>
            <a:r>
              <a:rPr lang="en-US" sz="2400" dirty="0" smtClean="0"/>
              <a:t> </a:t>
            </a:r>
            <a:r>
              <a:rPr lang="en-US" sz="2400" b="1" dirty="0" smtClean="0">
                <a:latin typeface="Times New Roman" pitchFamily="18" charset="0"/>
                <a:cs typeface="Times New Roman" pitchFamily="18" charset="0"/>
              </a:rPr>
              <a:t>Decreased secretion of adrenal androgens</a:t>
            </a:r>
            <a:r>
              <a:rPr lang="sr-Latn-RS" sz="2400" b="1" dirty="0" smtClean="0">
                <a:latin typeface="Times New Roman" pitchFamily="18" charset="0"/>
                <a:cs typeface="Times New Roman" pitchFamily="18" charset="0"/>
              </a:rPr>
              <a:t>.</a:t>
            </a:r>
            <a:endParaRPr sz="2400" b="1" dirty="0">
              <a:solidFill>
                <a:srgbClr val="000000"/>
              </a:solidFill>
              <a:latin typeface="Times New Roman" pitchFamily="18" charset="0"/>
              <a:cs typeface="Times New Roman" pitchFamily="18" charset="0"/>
            </a:endParaRPr>
          </a:p>
        </p:txBody>
      </p:sp>
      <p:sp>
        <p:nvSpPr>
          <p:cNvPr id="13" name="object 5"/>
          <p:cNvSpPr txBox="1"/>
          <p:nvPr/>
        </p:nvSpPr>
        <p:spPr>
          <a:xfrm>
            <a:off x="892493" y="2050669"/>
            <a:ext cx="4636546"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17" dirty="0">
              <a:solidFill>
                <a:srgbClr val="000000"/>
              </a:solidFill>
              <a:latin typeface="NIKMHC+TimesNewRoman,Bold"/>
              <a:cs typeface="NIKMHC+TimesNewRoman,Bold"/>
            </a:endParaRPr>
          </a:p>
        </p:txBody>
      </p:sp>
      <p:sp>
        <p:nvSpPr>
          <p:cNvPr id="15" name="object 8"/>
          <p:cNvSpPr txBox="1"/>
          <p:nvPr/>
        </p:nvSpPr>
        <p:spPr>
          <a:xfrm>
            <a:off x="892487" y="3300088"/>
            <a:ext cx="1369199"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10" dirty="0">
              <a:solidFill>
                <a:srgbClr val="000000"/>
              </a:solidFill>
              <a:latin typeface="BIIBQK+TimesNewRoman"/>
              <a:cs typeface="BIIBQK+TimesNewRoman"/>
            </a:endParaRPr>
          </a:p>
        </p:txBody>
      </p:sp>
      <p:sp>
        <p:nvSpPr>
          <p:cNvPr id="16" name="object 8"/>
          <p:cNvSpPr txBox="1"/>
          <p:nvPr/>
        </p:nvSpPr>
        <p:spPr>
          <a:xfrm>
            <a:off x="1044887" y="3452488"/>
            <a:ext cx="1369199"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10" dirty="0">
              <a:solidFill>
                <a:srgbClr val="000000"/>
              </a:solidFill>
              <a:latin typeface="BIIBQK+TimesNewRoman"/>
              <a:cs typeface="BIIBQK+TimesNewRoman"/>
            </a:endParaRPr>
          </a:p>
        </p:txBody>
      </p:sp>
      <p:sp>
        <p:nvSpPr>
          <p:cNvPr id="17" name="object 11"/>
          <p:cNvSpPr txBox="1"/>
          <p:nvPr/>
        </p:nvSpPr>
        <p:spPr>
          <a:xfrm>
            <a:off x="892475" y="4988165"/>
            <a:ext cx="1821964"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spc="-25" dirty="0">
              <a:solidFill>
                <a:srgbClr val="000000"/>
              </a:solidFill>
              <a:latin typeface="BIIBQK+TimesNewRoman"/>
              <a:cs typeface="BIIBQK+TimesNewRoman"/>
            </a:endParaRPr>
          </a:p>
        </p:txBody>
      </p:sp>
      <p:sp>
        <p:nvSpPr>
          <p:cNvPr id="18" name="object 11"/>
          <p:cNvSpPr txBox="1"/>
          <p:nvPr/>
        </p:nvSpPr>
        <p:spPr>
          <a:xfrm>
            <a:off x="1044875" y="5140565"/>
            <a:ext cx="1821964"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spc="-25" dirty="0">
              <a:solidFill>
                <a:srgbClr val="000000"/>
              </a:solidFill>
              <a:latin typeface="BIIBQK+TimesNewRoman"/>
              <a:cs typeface="BIIBQK+TimesNewRoman"/>
            </a:endParaRPr>
          </a:p>
        </p:txBody>
      </p:sp>
    </p:spTree>
  </p:cSld>
  <p:clrMapOvr>
    <a:masterClrMapping/>
  </p:clrMapOvr>
  <p:transition advTm="53757"/>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673739" y="595396"/>
            <a:ext cx="8956441" cy="525785"/>
          </a:xfrm>
          <a:prstGeom prst="rect">
            <a:avLst/>
          </a:prstGeom>
        </p:spPr>
        <p:txBody>
          <a:bodyPr vert="horz" wrap="square" lIns="0" tIns="0" rIns="0" bIns="0" rtlCol="0">
            <a:spAutoFit/>
          </a:bodyPr>
          <a:lstStyle/>
          <a:p>
            <a:pPr>
              <a:lnSpc>
                <a:spcPts val="4147"/>
              </a:lnSpc>
            </a:pPr>
            <a:r>
              <a:rPr lang="sr-Latn-RS" sz="4000" spc="-55"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Aging and the reproductive system</a:t>
            </a:r>
            <a:endParaRPr sz="4000" b="1" spc="28" dirty="0">
              <a:solidFill>
                <a:srgbClr val="C00000"/>
              </a:solidFill>
              <a:latin typeface="Times New Roman" pitchFamily="18" charset="0"/>
              <a:cs typeface="Times New Roman" pitchFamily="18" charset="0"/>
            </a:endParaRPr>
          </a:p>
        </p:txBody>
      </p:sp>
      <p:sp>
        <p:nvSpPr>
          <p:cNvPr id="4" name="object 4"/>
          <p:cNvSpPr txBox="1"/>
          <p:nvPr/>
        </p:nvSpPr>
        <p:spPr>
          <a:xfrm>
            <a:off x="549271" y="1649976"/>
            <a:ext cx="2277496" cy="320601"/>
          </a:xfrm>
          <a:prstGeom prst="rect">
            <a:avLst/>
          </a:prstGeom>
        </p:spPr>
        <p:txBody>
          <a:bodyPr vert="horz" wrap="square" lIns="0" tIns="0" rIns="0" bIns="0" rtlCol="0">
            <a:spAutoFit/>
          </a:bodyPr>
          <a:lstStyle/>
          <a:p>
            <a:pPr>
              <a:lnSpc>
                <a:spcPts val="2503"/>
              </a:lnSpc>
            </a:pPr>
            <a:r>
              <a:rPr sz="2400" smtClean="0">
                <a:solidFill>
                  <a:srgbClr val="000000"/>
                </a:solidFill>
                <a:latin typeface="Times New Roman" pitchFamily="18" charset="0"/>
                <a:cs typeface="Times New Roman" pitchFamily="18" charset="0"/>
              </a:rPr>
              <a:t>•</a:t>
            </a:r>
            <a:r>
              <a:rPr lang="sr-Latn-RS" sz="2400" dirty="0" smtClean="0">
                <a:solidFill>
                  <a:srgbClr val="000000"/>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Menopause</a:t>
            </a:r>
            <a:endParaRPr sz="2400" spc="-36" dirty="0">
              <a:solidFill>
                <a:srgbClr val="000000"/>
              </a:solidFill>
              <a:latin typeface="Times New Roman" pitchFamily="18" charset="0"/>
              <a:cs typeface="Times New Roman" pitchFamily="18" charset="0"/>
            </a:endParaRPr>
          </a:p>
        </p:txBody>
      </p:sp>
      <p:sp>
        <p:nvSpPr>
          <p:cNvPr id="5" name="object 5"/>
          <p:cNvSpPr txBox="1"/>
          <p:nvPr/>
        </p:nvSpPr>
        <p:spPr>
          <a:xfrm>
            <a:off x="549275" y="2050669"/>
            <a:ext cx="8518981" cy="320601"/>
          </a:xfrm>
          <a:prstGeom prst="rect">
            <a:avLst/>
          </a:prstGeom>
        </p:spPr>
        <p:txBody>
          <a:bodyPr vert="horz" wrap="square" lIns="0" tIns="0" rIns="0" bIns="0" rtlCol="0">
            <a:spAutoFit/>
          </a:bodyPr>
          <a:lstStyle/>
          <a:p>
            <a:pPr>
              <a:lnSpc>
                <a:spcPts val="2503"/>
              </a:lnSpc>
            </a:pPr>
            <a:r>
              <a:rPr sz="2400" smtClean="0">
                <a:solidFill>
                  <a:srgbClr val="000000"/>
                </a:solidFill>
                <a:latin typeface="Arial"/>
                <a:cs typeface="Arial"/>
              </a:rPr>
              <a:t>•</a:t>
            </a:r>
            <a:r>
              <a:rPr lang="en-US" sz="2400" dirty="0" smtClean="0"/>
              <a:t> </a:t>
            </a:r>
            <a:r>
              <a:rPr lang="en-US" sz="2400" dirty="0" smtClean="0">
                <a:latin typeface="Times New Roman" pitchFamily="18" charset="0"/>
                <a:cs typeface="Times New Roman" pitchFamily="18" charset="0"/>
              </a:rPr>
              <a:t>Reduction of ovarian function and secretion of ovarian hormones</a:t>
            </a:r>
            <a:r>
              <a:rPr sz="2400" spc="1261" smtClean="0">
                <a:solidFill>
                  <a:srgbClr val="000000"/>
                </a:solidFill>
                <a:latin typeface="Times New Roman" pitchFamily="18" charset="0"/>
                <a:cs typeface="Times New Roman" pitchFamily="18" charset="0"/>
              </a:rPr>
              <a:t> </a:t>
            </a:r>
            <a:endParaRPr sz="2400" dirty="0">
              <a:solidFill>
                <a:srgbClr val="000000"/>
              </a:solidFill>
              <a:latin typeface="Times New Roman" pitchFamily="18" charset="0"/>
              <a:cs typeface="Times New Roman" pitchFamily="18" charset="0"/>
            </a:endParaRPr>
          </a:p>
        </p:txBody>
      </p:sp>
      <p:sp>
        <p:nvSpPr>
          <p:cNvPr id="7" name="object 7"/>
          <p:cNvSpPr txBox="1"/>
          <p:nvPr/>
        </p:nvSpPr>
        <p:spPr>
          <a:xfrm>
            <a:off x="549279" y="2784976"/>
            <a:ext cx="6338299" cy="1782539"/>
          </a:xfrm>
          <a:prstGeom prst="rect">
            <a:avLst/>
          </a:prstGeom>
        </p:spPr>
        <p:txBody>
          <a:bodyPr vert="horz" wrap="square" lIns="0" tIns="0" rIns="0" bIns="0" rtlCol="0">
            <a:spAutoFit/>
          </a:bodyPr>
          <a:lstStyle/>
          <a:p>
            <a:pPr>
              <a:lnSpc>
                <a:spcPts val="2503"/>
              </a:lnSpc>
            </a:pPr>
            <a:r>
              <a:rPr sz="2400" smtClean="0">
                <a:solidFill>
                  <a:srgbClr val="000000"/>
                </a:solidFill>
                <a:latin typeface="Times New Roman" pitchFamily="18" charset="0"/>
                <a:cs typeface="Times New Roman" pitchFamily="18" charset="0"/>
              </a:rPr>
              <a:t>•</a:t>
            </a:r>
            <a:r>
              <a:rPr lang="sr-Latn-RS" sz="2400" dirty="0" smtClean="0">
                <a:solidFill>
                  <a:srgbClr val="000000"/>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Atrophy of the uterus and vaginal epithelium </a:t>
            </a:r>
            <a:endParaRPr lang="sr-Latn-RS" sz="2400" dirty="0" smtClean="0">
              <a:latin typeface="Times New Roman" pitchFamily="18" charset="0"/>
              <a:cs typeface="Times New Roman" pitchFamily="18" charset="0"/>
            </a:endParaRPr>
          </a:p>
          <a:p>
            <a:pPr>
              <a:lnSpc>
                <a:spcPts val="2503"/>
              </a:lnSpc>
            </a:pPr>
            <a:r>
              <a:rPr lang="en-US" sz="2400" dirty="0" smtClean="0">
                <a:latin typeface="Times New Roman" pitchFamily="18" charset="0"/>
                <a:cs typeface="Times New Roman" pitchFamily="18" charset="0"/>
              </a:rPr>
              <a:t>• Involution of breast tissue </a:t>
            </a:r>
            <a:endParaRPr lang="sr-Latn-RS" sz="2400" dirty="0" smtClean="0">
              <a:latin typeface="Times New Roman" pitchFamily="18" charset="0"/>
              <a:cs typeface="Times New Roman" pitchFamily="18" charset="0"/>
            </a:endParaRPr>
          </a:p>
          <a:p>
            <a:pPr>
              <a:lnSpc>
                <a:spcPts val="2503"/>
              </a:lnSpc>
            </a:pPr>
            <a:r>
              <a:rPr lang="en-US" sz="2400" dirty="0" smtClean="0">
                <a:latin typeface="Times New Roman" pitchFamily="18" charset="0"/>
                <a:cs typeface="Times New Roman" pitchFamily="18" charset="0"/>
              </a:rPr>
              <a:t>• Decreased libido</a:t>
            </a:r>
            <a:endParaRPr sz="2400" dirty="0">
              <a:solidFill>
                <a:srgbClr val="000000"/>
              </a:solidFill>
              <a:latin typeface="Times New Roman" pitchFamily="18" charset="0"/>
              <a:cs typeface="Times New Roman" pitchFamily="18" charset="0"/>
            </a:endParaRPr>
          </a:p>
          <a:p>
            <a:pPr marL="3" marR="0">
              <a:lnSpc>
                <a:spcPts val="2505"/>
              </a:lnSpc>
              <a:spcBef>
                <a:spcPts val="650"/>
              </a:spcBef>
              <a:spcAft>
                <a:spcPts val="0"/>
              </a:spcAft>
            </a:pPr>
            <a:endParaRPr sz="2400" dirty="0">
              <a:solidFill>
                <a:srgbClr val="000000"/>
              </a:solidFill>
              <a:latin typeface="BIIBQK+TimesNewRoman"/>
              <a:cs typeface="BIIBQK+TimesNewRoman"/>
            </a:endParaRPr>
          </a:p>
          <a:p>
            <a:pPr marL="7" marR="0">
              <a:lnSpc>
                <a:spcPts val="2503"/>
              </a:lnSpc>
              <a:spcBef>
                <a:spcPts val="725"/>
              </a:spcBef>
              <a:spcAft>
                <a:spcPts val="0"/>
              </a:spcAft>
            </a:pPr>
            <a:r>
              <a:rPr sz="2400" spc="1261" smtClean="0">
                <a:solidFill>
                  <a:srgbClr val="000000"/>
                </a:solidFill>
                <a:latin typeface="Times New Roman"/>
                <a:cs typeface="Times New Roman"/>
              </a:rPr>
              <a:t> </a:t>
            </a:r>
            <a:endParaRPr sz="2400" spc="-10" dirty="0">
              <a:solidFill>
                <a:srgbClr val="000000"/>
              </a:solidFill>
              <a:latin typeface="BIIBQK+TimesNewRoman"/>
              <a:cs typeface="BIIBQK+TimesNewRoman"/>
            </a:endParaRPr>
          </a:p>
        </p:txBody>
      </p:sp>
      <p:sp>
        <p:nvSpPr>
          <p:cNvPr id="8" name="object 8"/>
          <p:cNvSpPr txBox="1"/>
          <p:nvPr/>
        </p:nvSpPr>
        <p:spPr>
          <a:xfrm>
            <a:off x="549290" y="3996306"/>
            <a:ext cx="3209630" cy="320601"/>
          </a:xfrm>
          <a:prstGeom prst="rect">
            <a:avLst/>
          </a:prstGeom>
        </p:spPr>
        <p:txBody>
          <a:bodyPr vert="horz" wrap="square" lIns="0" tIns="0" rIns="0" bIns="0" rtlCol="0">
            <a:spAutoFit/>
          </a:bodyPr>
          <a:lstStyle/>
          <a:p>
            <a:pPr>
              <a:lnSpc>
                <a:spcPts val="2503"/>
              </a:lnSpc>
            </a:pPr>
            <a:r>
              <a:rPr sz="2400" smtClean="0">
                <a:solidFill>
                  <a:srgbClr val="000000"/>
                </a:solidFill>
                <a:latin typeface="Arial"/>
                <a:cs typeface="Arial"/>
              </a:rPr>
              <a:t>•</a:t>
            </a:r>
            <a:r>
              <a:rPr lang="sr-Latn-RS" sz="2400" dirty="0" smtClean="0">
                <a:solidFill>
                  <a:srgbClr val="000000"/>
                </a:solidFill>
                <a:latin typeface="Arial"/>
                <a:cs typeface="Arial"/>
              </a:rPr>
              <a:t> </a:t>
            </a:r>
            <a:r>
              <a:rPr lang="en-US" sz="2400" dirty="0" smtClean="0">
                <a:latin typeface="Times New Roman" pitchFamily="18" charset="0"/>
                <a:cs typeface="Times New Roman" pitchFamily="18" charset="0"/>
              </a:rPr>
              <a:t>Testicular atrophy</a:t>
            </a:r>
            <a:endParaRPr sz="2400" spc="-30" dirty="0">
              <a:solidFill>
                <a:srgbClr val="000000"/>
              </a:solidFill>
              <a:latin typeface="Times New Roman" pitchFamily="18" charset="0"/>
              <a:cs typeface="Times New Roman" pitchFamily="18" charset="0"/>
            </a:endParaRPr>
          </a:p>
        </p:txBody>
      </p:sp>
      <p:sp>
        <p:nvSpPr>
          <p:cNvPr id="9" name="object 9"/>
          <p:cNvSpPr txBox="1"/>
          <p:nvPr/>
        </p:nvSpPr>
        <p:spPr>
          <a:xfrm>
            <a:off x="549281" y="4396988"/>
            <a:ext cx="4831003" cy="641201"/>
          </a:xfrm>
          <a:prstGeom prst="rect">
            <a:avLst/>
          </a:prstGeom>
        </p:spPr>
        <p:txBody>
          <a:bodyPr vert="horz" wrap="square" lIns="0" tIns="0" rIns="0" bIns="0" rtlCol="0">
            <a:spAutoFit/>
          </a:bodyPr>
          <a:lstStyle/>
          <a:p>
            <a:pPr>
              <a:lnSpc>
                <a:spcPts val="2503"/>
              </a:lnSpc>
            </a:pPr>
            <a:r>
              <a:rPr sz="2400" smtClean="0">
                <a:solidFill>
                  <a:srgbClr val="000000"/>
                </a:solidFill>
                <a:latin typeface="Arial"/>
                <a:cs typeface="Arial"/>
              </a:rPr>
              <a:t>•</a:t>
            </a:r>
            <a:r>
              <a:rPr lang="sr-Latn-RS" sz="2400" dirty="0" smtClean="0">
                <a:solidFill>
                  <a:srgbClr val="000000"/>
                </a:solidFill>
                <a:latin typeface="Arial"/>
                <a:cs typeface="Arial"/>
              </a:rPr>
              <a:t> </a:t>
            </a:r>
            <a:r>
              <a:rPr lang="en-US" sz="2400" dirty="0" smtClean="0">
                <a:latin typeface="Times New Roman" pitchFamily="18" charset="0"/>
                <a:cs typeface="Times New Roman" pitchFamily="18" charset="0"/>
              </a:rPr>
              <a:t>Testicular atherosclerosis vascular bed</a:t>
            </a:r>
            <a:endParaRPr sz="2400" dirty="0">
              <a:solidFill>
                <a:srgbClr val="000000"/>
              </a:solidFill>
              <a:latin typeface="Times New Roman" pitchFamily="18" charset="0"/>
              <a:cs typeface="Times New Roman" pitchFamily="18" charset="0"/>
            </a:endParaRPr>
          </a:p>
        </p:txBody>
      </p:sp>
      <p:sp>
        <p:nvSpPr>
          <p:cNvPr id="10" name="object 10"/>
          <p:cNvSpPr txBox="1"/>
          <p:nvPr/>
        </p:nvSpPr>
        <p:spPr>
          <a:xfrm>
            <a:off x="549254" y="5207506"/>
            <a:ext cx="5412312" cy="641201"/>
          </a:xfrm>
          <a:prstGeom prst="rect">
            <a:avLst/>
          </a:prstGeom>
        </p:spPr>
        <p:txBody>
          <a:bodyPr vert="horz" wrap="square" lIns="0" tIns="0" rIns="0" bIns="0" rtlCol="0">
            <a:spAutoFit/>
          </a:bodyPr>
          <a:lstStyle/>
          <a:p>
            <a:pPr marL="9" marR="0">
              <a:lnSpc>
                <a:spcPts val="2503"/>
              </a:lnSpc>
              <a:spcBef>
                <a:spcPts val="0"/>
              </a:spcBef>
              <a:spcAft>
                <a:spcPts val="0"/>
              </a:spcAft>
            </a:pPr>
            <a:r>
              <a:rPr lang="en-US" sz="2400" dirty="0" smtClean="0">
                <a:latin typeface="Times New Roman" pitchFamily="18" charset="0"/>
                <a:cs typeface="Times New Roman" pitchFamily="18" charset="0"/>
              </a:rPr>
              <a:t>• Reduction of testosterone secretion </a:t>
            </a:r>
            <a:endParaRPr lang="sr-Latn-RS" sz="2400" dirty="0" smtClean="0">
              <a:latin typeface="Times New Roman" pitchFamily="18" charset="0"/>
              <a:cs typeface="Times New Roman" pitchFamily="18" charset="0"/>
            </a:endParaRPr>
          </a:p>
          <a:p>
            <a:pPr marL="9" marR="0">
              <a:lnSpc>
                <a:spcPts val="2503"/>
              </a:lnSpc>
              <a:spcBef>
                <a:spcPts val="0"/>
              </a:spcBef>
              <a:spcAft>
                <a:spcPts val="0"/>
              </a:spcAft>
            </a:pPr>
            <a:r>
              <a:rPr lang="en-US" sz="2400" dirty="0" smtClean="0">
                <a:latin typeface="Times New Roman" pitchFamily="18" charset="0"/>
                <a:cs typeface="Times New Roman" pitchFamily="18" charset="0"/>
              </a:rPr>
              <a:t>• Benign prostatic hyperplasia</a:t>
            </a:r>
            <a:endParaRPr sz="2400" dirty="0">
              <a:solidFill>
                <a:srgbClr val="000000"/>
              </a:solidFill>
              <a:latin typeface="Times New Roman" pitchFamily="18" charset="0"/>
              <a:cs typeface="Times New Roman" pitchFamily="18" charset="0"/>
            </a:endParaRPr>
          </a:p>
        </p:txBody>
      </p:sp>
      <p:sp>
        <p:nvSpPr>
          <p:cNvPr id="11" name="object 6"/>
          <p:cNvSpPr txBox="1"/>
          <p:nvPr/>
        </p:nvSpPr>
        <p:spPr>
          <a:xfrm>
            <a:off x="892496" y="2384028"/>
            <a:ext cx="1560375"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spc="-25" dirty="0">
              <a:solidFill>
                <a:srgbClr val="000000"/>
              </a:solidFill>
              <a:latin typeface="BIIBQK+TimesNewRoman"/>
              <a:cs typeface="BIIBQK+TimesNewRoman"/>
            </a:endParaRPr>
          </a:p>
        </p:txBody>
      </p:sp>
      <p:sp>
        <p:nvSpPr>
          <p:cNvPr id="12" name="object 6"/>
          <p:cNvSpPr txBox="1"/>
          <p:nvPr/>
        </p:nvSpPr>
        <p:spPr>
          <a:xfrm>
            <a:off x="1044896" y="2536428"/>
            <a:ext cx="1560375"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spc="-25" dirty="0">
              <a:solidFill>
                <a:srgbClr val="000000"/>
              </a:solidFill>
              <a:latin typeface="BIIBQK+TimesNewRoman"/>
              <a:cs typeface="BIIBQK+TimesNewRoman"/>
            </a:endParaRPr>
          </a:p>
        </p:txBody>
      </p:sp>
    </p:spTree>
  </p:cSld>
  <p:clrMapOvr>
    <a:masterClrMapping/>
  </p:clrMapOvr>
  <p:transition advTm="29559"/>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608075" y="595396"/>
            <a:ext cx="6805126" cy="525785"/>
          </a:xfrm>
          <a:prstGeom prst="rect">
            <a:avLst/>
          </a:prstGeom>
        </p:spPr>
        <p:txBody>
          <a:bodyPr vert="horz" wrap="square" lIns="0" tIns="0" rIns="0" bIns="0" rtlCol="0">
            <a:spAutoFit/>
          </a:bodyPr>
          <a:lstStyle/>
          <a:p>
            <a:pPr>
              <a:lnSpc>
                <a:spcPts val="4147"/>
              </a:lnSpc>
            </a:pPr>
            <a:r>
              <a:rPr lang="sr-Latn-RS" sz="4000" spc="-55" dirty="0" smtClean="0">
                <a:solidFill>
                  <a:srgbClr val="C00000"/>
                </a:solidFill>
                <a:latin typeface="NIKMHC+TimesNewRoman,Bold"/>
                <a:cs typeface="NIKMHC+TimesNewRoman,Bold"/>
              </a:rPr>
              <a:t>  </a:t>
            </a:r>
            <a:r>
              <a:rPr sz="4000" spc="-867" smtClean="0">
                <a:solidFill>
                  <a:srgbClr val="C00000"/>
                </a:solidFill>
                <a:latin typeface="NIKMHC+TimesNewRoman,Bold"/>
                <a:cs typeface="NIKMHC+TimesNewRoman,Bold"/>
              </a:rPr>
              <a:t> </a:t>
            </a:r>
            <a:r>
              <a:rPr lang="en-US" sz="4000" b="1" dirty="0" smtClean="0">
                <a:solidFill>
                  <a:srgbClr val="C00000"/>
                </a:solidFill>
                <a:latin typeface="Times New Roman" pitchFamily="18" charset="0"/>
                <a:cs typeface="Times New Roman" pitchFamily="18" charset="0"/>
              </a:rPr>
              <a:t>Aging and the nervous system</a:t>
            </a:r>
            <a:endParaRPr sz="4000" b="1" spc="23" dirty="0">
              <a:solidFill>
                <a:srgbClr val="C00000"/>
              </a:solidFill>
              <a:latin typeface="Times New Roman" pitchFamily="18" charset="0"/>
              <a:cs typeface="Times New Roman" pitchFamily="18" charset="0"/>
            </a:endParaRPr>
          </a:p>
        </p:txBody>
      </p:sp>
      <p:sp>
        <p:nvSpPr>
          <p:cNvPr id="4" name="object 4"/>
          <p:cNvSpPr txBox="1"/>
          <p:nvPr/>
        </p:nvSpPr>
        <p:spPr>
          <a:xfrm>
            <a:off x="549271" y="1688076"/>
            <a:ext cx="5749215" cy="320601"/>
          </a:xfrm>
          <a:prstGeom prst="rect">
            <a:avLst/>
          </a:prstGeom>
        </p:spPr>
        <p:txBody>
          <a:bodyPr vert="horz" wrap="square" lIns="0" tIns="0" rIns="0" bIns="0" rtlCol="0">
            <a:spAutoFit/>
          </a:bodyPr>
          <a:lstStyle/>
          <a:p>
            <a:pPr>
              <a:lnSpc>
                <a:spcPts val="2503"/>
              </a:lnSpc>
            </a:pPr>
            <a:r>
              <a:rPr sz="2400" smtClean="0">
                <a:solidFill>
                  <a:srgbClr val="000000"/>
                </a:solidFill>
                <a:latin typeface="Arial"/>
                <a:cs typeface="Arial"/>
              </a:rPr>
              <a:t>•</a:t>
            </a:r>
            <a:r>
              <a:rPr lang="en-US" sz="2400" dirty="0" smtClean="0">
                <a:latin typeface="Times New Roman" pitchFamily="18" charset="0"/>
                <a:cs typeface="Times New Roman" pitchFamily="18" charset="0"/>
              </a:rPr>
              <a:t>"</a:t>
            </a:r>
            <a:r>
              <a:rPr lang="en-US" sz="2400" b="1" dirty="0" smtClean="0">
                <a:latin typeface="Times New Roman" pitchFamily="18" charset="0"/>
                <a:cs typeface="Times New Roman" pitchFamily="18" charset="0"/>
              </a:rPr>
              <a:t>Physiological</a:t>
            </a:r>
            <a:r>
              <a:rPr lang="en-US" sz="2400" dirty="0" smtClean="0">
                <a:latin typeface="Times New Roman" pitchFamily="18" charset="0"/>
                <a:cs typeface="Times New Roman" pitchFamily="18" charset="0"/>
              </a:rPr>
              <a:t>" involution of the brain</a:t>
            </a:r>
            <a:endParaRPr sz="2400" spc="12" dirty="0">
              <a:solidFill>
                <a:srgbClr val="000000"/>
              </a:solidFill>
              <a:latin typeface="Times New Roman" pitchFamily="18" charset="0"/>
              <a:cs typeface="Times New Roman" pitchFamily="18" charset="0"/>
            </a:endParaRPr>
          </a:p>
        </p:txBody>
      </p:sp>
      <p:sp>
        <p:nvSpPr>
          <p:cNvPr id="5" name="object 5"/>
          <p:cNvSpPr txBox="1"/>
          <p:nvPr/>
        </p:nvSpPr>
        <p:spPr>
          <a:xfrm>
            <a:off x="549275" y="2126869"/>
            <a:ext cx="7701864" cy="320601"/>
          </a:xfrm>
          <a:prstGeom prst="rect">
            <a:avLst/>
          </a:prstGeom>
        </p:spPr>
        <p:txBody>
          <a:bodyPr vert="horz" wrap="square" lIns="0" tIns="0" rIns="0" bIns="0" rtlCol="0">
            <a:spAutoFit/>
          </a:bodyPr>
          <a:lstStyle/>
          <a:p>
            <a:pPr>
              <a:lnSpc>
                <a:spcPts val="2503"/>
              </a:lnSpc>
            </a:pPr>
            <a:r>
              <a:rPr sz="2400" smtClean="0">
                <a:solidFill>
                  <a:srgbClr val="000000"/>
                </a:solidFill>
                <a:latin typeface="Arial"/>
                <a:cs typeface="Arial"/>
              </a:rPr>
              <a:t>•</a:t>
            </a:r>
            <a:r>
              <a:rPr lang="en-US" sz="2400" dirty="0" smtClean="0"/>
              <a:t> </a:t>
            </a:r>
            <a:r>
              <a:rPr lang="en-US" sz="2400" dirty="0" smtClean="0">
                <a:latin typeface="Times New Roman" pitchFamily="18" charset="0"/>
                <a:cs typeface="Times New Roman" pitchFamily="18" charset="0"/>
              </a:rPr>
              <a:t>Reduction in the number of neurons (frontal hemisphere)</a:t>
            </a:r>
            <a:r>
              <a:rPr sz="2400" spc="75" smtClean="0">
                <a:solidFill>
                  <a:srgbClr val="000000"/>
                </a:solidFill>
                <a:latin typeface="Times New Roman" pitchFamily="18" charset="0"/>
                <a:cs typeface="Times New Roman" pitchFamily="18" charset="0"/>
              </a:rPr>
              <a:t> </a:t>
            </a:r>
            <a:endParaRPr sz="2400" spc="-23" dirty="0">
              <a:solidFill>
                <a:srgbClr val="000000"/>
              </a:solidFill>
              <a:latin typeface="Times New Roman" pitchFamily="18" charset="0"/>
              <a:cs typeface="Times New Roman" pitchFamily="18" charset="0"/>
            </a:endParaRPr>
          </a:p>
        </p:txBody>
      </p:sp>
      <p:sp>
        <p:nvSpPr>
          <p:cNvPr id="6" name="object 6"/>
          <p:cNvSpPr txBox="1"/>
          <p:nvPr/>
        </p:nvSpPr>
        <p:spPr>
          <a:xfrm>
            <a:off x="549279" y="2565650"/>
            <a:ext cx="8147593" cy="320601"/>
          </a:xfrm>
          <a:prstGeom prst="rect">
            <a:avLst/>
          </a:prstGeom>
        </p:spPr>
        <p:txBody>
          <a:bodyPr vert="horz" wrap="square" lIns="0" tIns="0" rIns="0" bIns="0" rtlCol="0">
            <a:spAutoFit/>
          </a:bodyPr>
          <a:lstStyle/>
          <a:p>
            <a:pPr>
              <a:lnSpc>
                <a:spcPts val="2503"/>
              </a:lnSpc>
            </a:pPr>
            <a:r>
              <a:rPr sz="2400" smtClean="0">
                <a:solidFill>
                  <a:srgbClr val="000000"/>
                </a:solidFill>
                <a:latin typeface="Arial"/>
                <a:cs typeface="Arial"/>
              </a:rPr>
              <a:t>•</a:t>
            </a:r>
            <a:r>
              <a:rPr lang="en-US" sz="2400" dirty="0" smtClean="0"/>
              <a:t> </a:t>
            </a:r>
            <a:r>
              <a:rPr lang="en-US" sz="2400" b="1" dirty="0" smtClean="0">
                <a:latin typeface="Times New Roman" pitchFamily="18" charset="0"/>
                <a:cs typeface="Times New Roman" pitchFamily="18" charset="0"/>
              </a:rPr>
              <a:t>Enlargement</a:t>
            </a:r>
            <a:r>
              <a:rPr lang="en-US" sz="2400" dirty="0" smtClean="0">
                <a:latin typeface="Times New Roman" pitchFamily="18" charset="0"/>
                <a:cs typeface="Times New Roman" pitchFamily="18" charset="0"/>
              </a:rPr>
              <a:t> of the subarachnoid space and brain chambers</a:t>
            </a:r>
            <a:r>
              <a:rPr lang="sr-Latn-RS" sz="2400" dirty="0" smtClean="0">
                <a:latin typeface="Times New Roman" pitchFamily="18" charset="0"/>
                <a:cs typeface="Times New Roman" pitchFamily="18" charset="0"/>
              </a:rPr>
              <a:t>.</a:t>
            </a:r>
            <a:endParaRPr sz="2400" spc="-20" dirty="0">
              <a:solidFill>
                <a:srgbClr val="000000"/>
              </a:solidFill>
              <a:latin typeface="Times New Roman" pitchFamily="18" charset="0"/>
              <a:cs typeface="Times New Roman" pitchFamily="18" charset="0"/>
            </a:endParaRPr>
          </a:p>
        </p:txBody>
      </p:sp>
      <p:sp>
        <p:nvSpPr>
          <p:cNvPr id="8" name="object 8"/>
          <p:cNvSpPr txBox="1"/>
          <p:nvPr/>
        </p:nvSpPr>
        <p:spPr>
          <a:xfrm>
            <a:off x="549279" y="3429000"/>
            <a:ext cx="8594721" cy="961802"/>
          </a:xfrm>
          <a:prstGeom prst="rect">
            <a:avLst/>
          </a:prstGeom>
        </p:spPr>
        <p:txBody>
          <a:bodyPr vert="horz" wrap="square" lIns="0" tIns="0" rIns="0" bIns="0" rtlCol="0">
            <a:spAutoFit/>
          </a:bodyPr>
          <a:lstStyle/>
          <a:p>
            <a:pPr>
              <a:lnSpc>
                <a:spcPts val="2503"/>
              </a:lnSpc>
            </a:pPr>
            <a:r>
              <a:rPr sz="2400" smtClean="0">
                <a:solidFill>
                  <a:srgbClr val="000000"/>
                </a:solidFill>
                <a:latin typeface="Arial"/>
                <a:cs typeface="Arial"/>
              </a:rPr>
              <a:t>•</a:t>
            </a:r>
            <a:r>
              <a:rPr lang="sr-Latn-RS" sz="2400" dirty="0" smtClean="0">
                <a:solidFill>
                  <a:srgbClr val="000000"/>
                </a:solidFill>
                <a:latin typeface="Arial"/>
                <a:cs typeface="Arial"/>
              </a:rPr>
              <a:t> </a:t>
            </a:r>
            <a:r>
              <a:rPr lang="en-US" sz="2400" b="1" dirty="0" smtClean="0">
                <a:latin typeface="Times New Roman" pitchFamily="18" charset="0"/>
                <a:cs typeface="Times New Roman" pitchFamily="18" charset="0"/>
              </a:rPr>
              <a:t>Accumulation of </a:t>
            </a:r>
            <a:r>
              <a:rPr lang="en-US" sz="2400" b="1" dirty="0" err="1" smtClean="0">
                <a:latin typeface="Times New Roman" pitchFamily="18" charset="0"/>
                <a:cs typeface="Times New Roman" pitchFamily="18" charset="0"/>
              </a:rPr>
              <a:t>lipofuscin</a:t>
            </a:r>
            <a:r>
              <a:rPr lang="en-US" sz="2400"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presence of senile plaqu</a:t>
            </a:r>
            <a:r>
              <a:rPr lang="en-US" sz="2400" dirty="0" smtClean="0">
                <a:latin typeface="Times New Roman" pitchFamily="18" charset="0"/>
                <a:cs typeface="Times New Roman" pitchFamily="18" charset="0"/>
              </a:rPr>
              <a:t>es (zones of nerve degeneration), </a:t>
            </a:r>
            <a:r>
              <a:rPr lang="en-US" sz="2400" b="1" dirty="0" err="1" smtClean="0">
                <a:latin typeface="Times New Roman" pitchFamily="18" charset="0"/>
                <a:cs typeface="Times New Roman" pitchFamily="18" charset="0"/>
              </a:rPr>
              <a:t>neurofibrillary</a:t>
            </a:r>
            <a:r>
              <a:rPr lang="en-US" sz="2400" b="1" dirty="0" smtClean="0">
                <a:latin typeface="Times New Roman" pitchFamily="18" charset="0"/>
                <a:cs typeface="Times New Roman" pitchFamily="18" charset="0"/>
              </a:rPr>
              <a:t> bands </a:t>
            </a:r>
            <a:r>
              <a:rPr lang="en-US" sz="2400" dirty="0" smtClean="0">
                <a:latin typeface="Times New Roman" pitchFamily="18" charset="0"/>
                <a:cs typeface="Times New Roman" pitchFamily="18" charset="0"/>
              </a:rPr>
              <a:t>(degenerative changes in protein fibers neuron)</a:t>
            </a:r>
            <a:r>
              <a:rPr lang="sr-Latn-RS" sz="2400" dirty="0" smtClean="0">
                <a:latin typeface="Times New Roman" pitchFamily="18" charset="0"/>
                <a:cs typeface="Times New Roman" pitchFamily="18" charset="0"/>
              </a:rPr>
              <a:t>.</a:t>
            </a:r>
            <a:r>
              <a:rPr sz="2400" spc="1261" smtClean="0">
                <a:solidFill>
                  <a:srgbClr val="000000"/>
                </a:solidFill>
                <a:latin typeface="Times New Roman" pitchFamily="18" charset="0"/>
                <a:cs typeface="Times New Roman" pitchFamily="18" charset="0"/>
              </a:rPr>
              <a:t> </a:t>
            </a:r>
            <a:endParaRPr sz="2400" spc="-25" dirty="0">
              <a:solidFill>
                <a:srgbClr val="000000"/>
              </a:solidFill>
              <a:latin typeface="Times New Roman" pitchFamily="18" charset="0"/>
              <a:cs typeface="Times New Roman" pitchFamily="18" charset="0"/>
            </a:endParaRPr>
          </a:p>
        </p:txBody>
      </p:sp>
      <p:sp>
        <p:nvSpPr>
          <p:cNvPr id="9" name="object 7"/>
          <p:cNvSpPr txBox="1"/>
          <p:nvPr/>
        </p:nvSpPr>
        <p:spPr>
          <a:xfrm>
            <a:off x="892500" y="2927966"/>
            <a:ext cx="1392595"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spc="-38" dirty="0">
              <a:solidFill>
                <a:srgbClr val="000000"/>
              </a:solidFill>
              <a:latin typeface="BIIBQK+TimesNewRoman"/>
              <a:cs typeface="BIIBQK+TimesNewRoman"/>
            </a:endParaRPr>
          </a:p>
        </p:txBody>
      </p:sp>
      <p:sp>
        <p:nvSpPr>
          <p:cNvPr id="10" name="object 7"/>
          <p:cNvSpPr txBox="1"/>
          <p:nvPr/>
        </p:nvSpPr>
        <p:spPr>
          <a:xfrm>
            <a:off x="1044900" y="3080366"/>
            <a:ext cx="1392595"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spc="-38" dirty="0">
              <a:solidFill>
                <a:srgbClr val="000000"/>
              </a:solidFill>
              <a:latin typeface="BIIBQK+TimesNewRoman"/>
              <a:cs typeface="BIIBQK+TimesNewRoman"/>
            </a:endParaRPr>
          </a:p>
        </p:txBody>
      </p:sp>
    </p:spTree>
  </p:cSld>
  <p:clrMapOvr>
    <a:masterClrMapping/>
  </p:clrMapOvr>
  <p:transition advTm="37543"/>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608075" y="595396"/>
            <a:ext cx="6805126" cy="525785"/>
          </a:xfrm>
          <a:prstGeom prst="rect">
            <a:avLst/>
          </a:prstGeom>
        </p:spPr>
        <p:txBody>
          <a:bodyPr vert="horz" wrap="square" lIns="0" tIns="0" rIns="0" bIns="0" rtlCol="0">
            <a:spAutoFit/>
          </a:bodyPr>
          <a:lstStyle/>
          <a:p>
            <a:pPr>
              <a:lnSpc>
                <a:spcPts val="4147"/>
              </a:lnSpc>
            </a:pPr>
            <a:r>
              <a:rPr lang="en-US" sz="4000" b="1" dirty="0" smtClean="0">
                <a:solidFill>
                  <a:srgbClr val="C00000"/>
                </a:solidFill>
                <a:latin typeface="Times New Roman" pitchFamily="18" charset="0"/>
                <a:cs typeface="Times New Roman" pitchFamily="18" charset="0"/>
              </a:rPr>
              <a:t>Aging and the nervous system</a:t>
            </a:r>
            <a:r>
              <a:rPr sz="4000" spc="-867" smtClean="0">
                <a:solidFill>
                  <a:srgbClr val="C00000"/>
                </a:solidFill>
                <a:latin typeface="NIKMHC+TimesNewRoman,Bold"/>
                <a:cs typeface="NIKMHC+TimesNewRoman,Bold"/>
              </a:rPr>
              <a:t> </a:t>
            </a:r>
            <a:endParaRPr sz="4000" spc="23" dirty="0">
              <a:solidFill>
                <a:srgbClr val="C00000"/>
              </a:solidFill>
              <a:latin typeface="NIKMHC+TimesNewRoman,Bold"/>
              <a:cs typeface="NIKMHC+TimesNewRoman,Bold"/>
            </a:endParaRPr>
          </a:p>
        </p:txBody>
      </p:sp>
      <p:sp>
        <p:nvSpPr>
          <p:cNvPr id="4" name="object 4"/>
          <p:cNvSpPr txBox="1"/>
          <p:nvPr/>
        </p:nvSpPr>
        <p:spPr>
          <a:xfrm>
            <a:off x="549271" y="1688076"/>
            <a:ext cx="4302517" cy="320601"/>
          </a:xfrm>
          <a:prstGeom prst="rect">
            <a:avLst/>
          </a:prstGeom>
        </p:spPr>
        <p:txBody>
          <a:bodyPr vert="horz" wrap="square" lIns="0" tIns="0" rIns="0" bIns="0" rtlCol="0">
            <a:spAutoFit/>
          </a:bodyPr>
          <a:lstStyle/>
          <a:p>
            <a:pPr>
              <a:lnSpc>
                <a:spcPts val="2503"/>
              </a:lnSpc>
            </a:pPr>
            <a:r>
              <a:rPr sz="2400">
                <a:solidFill>
                  <a:srgbClr val="000000"/>
                </a:solidFill>
                <a:latin typeface="Arial"/>
                <a:cs typeface="Arial"/>
              </a:rPr>
              <a:t>•</a:t>
            </a:r>
            <a:r>
              <a:rPr sz="2400" spc="1261">
                <a:solidFill>
                  <a:srgbClr val="000000"/>
                </a:solidFill>
                <a:latin typeface="Times New Roman"/>
                <a:cs typeface="Times New Roman"/>
              </a:rPr>
              <a:t> </a:t>
            </a:r>
            <a:r>
              <a:rPr lang="en-US" sz="2400" dirty="0" smtClean="0"/>
              <a:t> </a:t>
            </a:r>
            <a:r>
              <a:rPr lang="en-US" sz="2400" b="1" dirty="0" smtClean="0">
                <a:latin typeface="Times New Roman" pitchFamily="18" charset="0"/>
                <a:cs typeface="Times New Roman" pitchFamily="18" charset="0"/>
              </a:rPr>
              <a:t>Functional changes:</a:t>
            </a:r>
            <a:endParaRPr sz="2400" b="1" spc="-20" dirty="0">
              <a:solidFill>
                <a:srgbClr val="000000"/>
              </a:solidFill>
              <a:latin typeface="Times New Roman" pitchFamily="18" charset="0"/>
              <a:cs typeface="Times New Roman" pitchFamily="18" charset="0"/>
            </a:endParaRPr>
          </a:p>
        </p:txBody>
      </p:sp>
      <p:sp>
        <p:nvSpPr>
          <p:cNvPr id="5" name="object 5"/>
          <p:cNvSpPr txBox="1"/>
          <p:nvPr/>
        </p:nvSpPr>
        <p:spPr>
          <a:xfrm>
            <a:off x="549275" y="2565650"/>
            <a:ext cx="8780407" cy="641201"/>
          </a:xfrm>
          <a:prstGeom prst="rect">
            <a:avLst/>
          </a:prstGeom>
        </p:spPr>
        <p:txBody>
          <a:bodyPr vert="horz" wrap="square" lIns="0" tIns="0" rIns="0" bIns="0" rtlCol="0">
            <a:spAutoFit/>
          </a:bodyPr>
          <a:lstStyle/>
          <a:p>
            <a:pPr>
              <a:lnSpc>
                <a:spcPts val="2503"/>
              </a:lnSpc>
            </a:pPr>
            <a:r>
              <a:rPr sz="2400">
                <a:solidFill>
                  <a:srgbClr val="000000"/>
                </a:solidFill>
                <a:latin typeface="Wingdings"/>
                <a:cs typeface="Wingdings"/>
              </a:rPr>
              <a:t></a:t>
            </a:r>
            <a:r>
              <a:rPr sz="2400" spc="817">
                <a:solidFill>
                  <a:srgbClr val="000000"/>
                </a:solidFill>
                <a:latin typeface="Times New Roman"/>
                <a:cs typeface="Times New Roman"/>
              </a:rPr>
              <a:t> </a:t>
            </a:r>
            <a:r>
              <a:rPr lang="en-US" sz="2400" b="1" dirty="0" smtClean="0">
                <a:latin typeface="Times New Roman" pitchFamily="18" charset="0"/>
                <a:cs typeface="Times New Roman" pitchFamily="18" charset="0"/>
              </a:rPr>
              <a:t>Increased pain threshold </a:t>
            </a:r>
            <a:r>
              <a:rPr lang="en-US" sz="2400" dirty="0" smtClean="0">
                <a:latin typeface="Times New Roman" pitchFamily="18" charset="0"/>
                <a:cs typeface="Times New Roman" pitchFamily="18" charset="0"/>
              </a:rPr>
              <a:t>due to neuropathy and changes in </a:t>
            </a:r>
            <a:r>
              <a:rPr lang="en-US" sz="2400" dirty="0" err="1" smtClean="0">
                <a:latin typeface="Times New Roman" pitchFamily="18" charset="0"/>
                <a:cs typeface="Times New Roman" pitchFamily="18" charset="0"/>
              </a:rPr>
              <a:t>skinfold</a:t>
            </a:r>
            <a:r>
              <a:rPr lang="en-US" sz="2400" dirty="0" smtClean="0">
                <a:latin typeface="Times New Roman" pitchFamily="18" charset="0"/>
                <a:cs typeface="Times New Roman" pitchFamily="18" charset="0"/>
              </a:rPr>
              <a:t> thickness</a:t>
            </a:r>
            <a:r>
              <a:rPr lang="sr-Latn-RS" sz="2400" dirty="0" smtClean="0">
                <a:latin typeface="Times New Roman" pitchFamily="18" charset="0"/>
                <a:cs typeface="Times New Roman" pitchFamily="18" charset="0"/>
              </a:rPr>
              <a:t>.</a:t>
            </a:r>
            <a:endParaRPr sz="2400" dirty="0">
              <a:solidFill>
                <a:srgbClr val="000000"/>
              </a:solidFill>
              <a:latin typeface="Times New Roman" pitchFamily="18" charset="0"/>
              <a:cs typeface="Times New Roman" pitchFamily="18" charset="0"/>
            </a:endParaRPr>
          </a:p>
        </p:txBody>
      </p:sp>
      <p:sp>
        <p:nvSpPr>
          <p:cNvPr id="7" name="object 7"/>
          <p:cNvSpPr txBox="1"/>
          <p:nvPr/>
        </p:nvSpPr>
        <p:spPr>
          <a:xfrm>
            <a:off x="549279" y="3376550"/>
            <a:ext cx="9041575" cy="641201"/>
          </a:xfrm>
          <a:prstGeom prst="rect">
            <a:avLst/>
          </a:prstGeom>
        </p:spPr>
        <p:txBody>
          <a:bodyPr vert="horz" wrap="square" lIns="0" tIns="0" rIns="0" bIns="0" rtlCol="0">
            <a:spAutoFit/>
          </a:bodyPr>
          <a:lstStyle/>
          <a:p>
            <a:pPr>
              <a:lnSpc>
                <a:spcPts val="2503"/>
              </a:lnSpc>
            </a:pPr>
            <a:r>
              <a:rPr sz="2400">
                <a:solidFill>
                  <a:srgbClr val="000000"/>
                </a:solidFill>
                <a:latin typeface="Wingdings"/>
                <a:cs typeface="Wingdings"/>
              </a:rPr>
              <a:t></a:t>
            </a:r>
            <a:r>
              <a:rPr sz="2400" spc="217">
                <a:solidFill>
                  <a:srgbClr val="000000"/>
                </a:solidFill>
                <a:latin typeface="Times New Roman"/>
                <a:cs typeface="Times New Roman"/>
              </a:rPr>
              <a:t> </a:t>
            </a:r>
            <a:r>
              <a:rPr lang="en-US" sz="2400" b="1" dirty="0" smtClean="0">
                <a:latin typeface="Times New Roman" pitchFamily="18" charset="0"/>
                <a:cs typeface="Times New Roman" pitchFamily="18" charset="0"/>
              </a:rPr>
              <a:t>Disorder of thermoregulation </a:t>
            </a:r>
            <a:r>
              <a:rPr lang="en-US" sz="2400" dirty="0" smtClean="0">
                <a:latin typeface="Times New Roman" pitchFamily="18" charset="0"/>
                <a:cs typeface="Times New Roman" pitchFamily="18" charset="0"/>
              </a:rPr>
              <a:t>due to weakening of the peripheral circulation, a drop in basal metabolism and structural skin change</a:t>
            </a:r>
            <a:r>
              <a:rPr lang="sr-Latn-RS" sz="2400" dirty="0" smtClean="0">
                <a:latin typeface="Times New Roman" pitchFamily="18" charset="0"/>
                <a:cs typeface="Times New Roman" pitchFamily="18" charset="0"/>
              </a:rPr>
              <a:t>.</a:t>
            </a:r>
            <a:endParaRPr sz="2400" dirty="0">
              <a:solidFill>
                <a:srgbClr val="000000"/>
              </a:solidFill>
              <a:latin typeface="Times New Roman" pitchFamily="18" charset="0"/>
              <a:cs typeface="Times New Roman" pitchFamily="18" charset="0"/>
            </a:endParaRPr>
          </a:p>
        </p:txBody>
      </p:sp>
      <p:sp>
        <p:nvSpPr>
          <p:cNvPr id="8" name="object 8"/>
          <p:cNvSpPr txBox="1"/>
          <p:nvPr/>
        </p:nvSpPr>
        <p:spPr>
          <a:xfrm>
            <a:off x="549283" y="4495800"/>
            <a:ext cx="8594717" cy="641201"/>
          </a:xfrm>
          <a:prstGeom prst="rect">
            <a:avLst/>
          </a:prstGeom>
        </p:spPr>
        <p:txBody>
          <a:bodyPr vert="horz" wrap="square" lIns="0" tIns="0" rIns="0" bIns="0" rtlCol="0">
            <a:spAutoFit/>
          </a:bodyPr>
          <a:lstStyle/>
          <a:p>
            <a:pPr>
              <a:lnSpc>
                <a:spcPts val="2503"/>
              </a:lnSpc>
            </a:pPr>
            <a:r>
              <a:rPr sz="2400">
                <a:solidFill>
                  <a:srgbClr val="000000"/>
                </a:solidFill>
                <a:latin typeface="Wingdings"/>
                <a:cs typeface="Wingdings"/>
              </a:rPr>
              <a:t></a:t>
            </a:r>
            <a:r>
              <a:rPr sz="2400" spc="217">
                <a:solidFill>
                  <a:srgbClr val="000000"/>
                </a:solidFill>
                <a:latin typeface="Times New Roman"/>
                <a:cs typeface="Times New Roman"/>
              </a:rPr>
              <a:t> </a:t>
            </a:r>
            <a:r>
              <a:rPr lang="en-US" sz="2400" dirty="0" smtClean="0"/>
              <a:t> </a:t>
            </a:r>
            <a:r>
              <a:rPr lang="en-US" sz="2400" b="1" dirty="0" smtClean="0">
                <a:latin typeface="Times New Roman" pitchFamily="18" charset="0"/>
                <a:cs typeface="Times New Roman" pitchFamily="18" charset="0"/>
              </a:rPr>
              <a:t>Alteration of sleep patterns </a:t>
            </a:r>
            <a:r>
              <a:rPr lang="en-US" sz="2400" dirty="0" smtClean="0">
                <a:latin typeface="Times New Roman" pitchFamily="18" charset="0"/>
                <a:cs typeface="Times New Roman" pitchFamily="18" charset="0"/>
              </a:rPr>
              <a:t>(early awakening; influence of </a:t>
            </a:r>
            <a:r>
              <a:rPr lang="en-US" sz="2400" dirty="0" err="1" smtClean="0">
                <a:latin typeface="Times New Roman" pitchFamily="18" charset="0"/>
                <a:cs typeface="Times New Roman" pitchFamily="18" charset="0"/>
              </a:rPr>
              <a:t>cortisol</a:t>
            </a:r>
            <a:r>
              <a:rPr lang="en-US" sz="2400" dirty="0" smtClean="0">
                <a:latin typeface="Times New Roman" pitchFamily="18" charset="0"/>
                <a:cs typeface="Times New Roman" pitchFamily="18" charset="0"/>
              </a:rPr>
              <a:t> and growth hormone</a:t>
            </a:r>
            <a:r>
              <a:rPr lang="en-US" sz="2400" dirty="0" smtClean="0"/>
              <a:t>)</a:t>
            </a:r>
            <a:r>
              <a:rPr lang="sr-Latn-RS" sz="2400" dirty="0" smtClean="0"/>
              <a:t>.</a:t>
            </a:r>
            <a:r>
              <a:rPr lang="en-US" sz="2400" dirty="0" smtClean="0"/>
              <a:t> </a:t>
            </a:r>
            <a:r>
              <a:rPr sz="2400" smtClean="0">
                <a:solidFill>
                  <a:srgbClr val="000000"/>
                </a:solidFill>
                <a:latin typeface="NIKMHC+TimesNewRoman,Bold"/>
                <a:cs typeface="NIKMHC+TimesNewRoman,Bold"/>
              </a:rPr>
              <a:t> </a:t>
            </a:r>
            <a:endParaRPr sz="2400" spc="-11" dirty="0">
              <a:solidFill>
                <a:srgbClr val="000000"/>
              </a:solidFill>
              <a:latin typeface="BIIBQK+TimesNewRoman"/>
              <a:cs typeface="BIIBQK+TimesNewRoman"/>
            </a:endParaRPr>
          </a:p>
        </p:txBody>
      </p:sp>
      <p:sp>
        <p:nvSpPr>
          <p:cNvPr id="10" name="object 10"/>
          <p:cNvSpPr txBox="1"/>
          <p:nvPr/>
        </p:nvSpPr>
        <p:spPr>
          <a:xfrm>
            <a:off x="549274" y="5350496"/>
            <a:ext cx="7806292" cy="641201"/>
          </a:xfrm>
          <a:prstGeom prst="rect">
            <a:avLst/>
          </a:prstGeom>
        </p:spPr>
        <p:txBody>
          <a:bodyPr vert="horz" wrap="square" lIns="0" tIns="0" rIns="0" bIns="0" rtlCol="0">
            <a:spAutoFit/>
          </a:bodyPr>
          <a:lstStyle/>
          <a:p>
            <a:pPr>
              <a:lnSpc>
                <a:spcPts val="2505"/>
              </a:lnSpc>
            </a:pPr>
            <a:r>
              <a:rPr sz="2400">
                <a:solidFill>
                  <a:srgbClr val="000000"/>
                </a:solidFill>
                <a:latin typeface="Wingdings"/>
                <a:cs typeface="Wingdings"/>
              </a:rPr>
              <a:t></a:t>
            </a:r>
            <a:r>
              <a:rPr sz="2400" spc="217">
                <a:solidFill>
                  <a:srgbClr val="000000"/>
                </a:solidFill>
                <a:latin typeface="Times New Roman"/>
                <a:cs typeface="Times New Roman"/>
              </a:rPr>
              <a:t> </a:t>
            </a:r>
            <a:r>
              <a:rPr lang="en-US" sz="2400" dirty="0" smtClean="0"/>
              <a:t> </a:t>
            </a:r>
            <a:r>
              <a:rPr lang="en-US" sz="2400" b="1" dirty="0" smtClean="0">
                <a:latin typeface="Times New Roman" pitchFamily="18" charset="0"/>
                <a:cs typeface="Times New Roman" pitchFamily="18" charset="0"/>
              </a:rPr>
              <a:t>Depression and dementia </a:t>
            </a:r>
            <a:r>
              <a:rPr lang="en-US" sz="2400" dirty="0" smtClean="0">
                <a:latin typeface="Times New Roman" pitchFamily="18" charset="0"/>
                <a:cs typeface="Times New Roman" pitchFamily="18" charset="0"/>
              </a:rPr>
              <a:t>(progressive deterioration of cognitive functions).</a:t>
            </a:r>
            <a:endParaRPr sz="2400" dirty="0">
              <a:solidFill>
                <a:srgbClr val="000000"/>
              </a:solidFill>
              <a:latin typeface="Times New Roman" pitchFamily="18" charset="0"/>
              <a:cs typeface="Times New Roman" pitchFamily="18" charset="0"/>
            </a:endParaRPr>
          </a:p>
        </p:txBody>
      </p:sp>
      <p:sp>
        <p:nvSpPr>
          <p:cNvPr id="12" name="object 6"/>
          <p:cNvSpPr txBox="1"/>
          <p:nvPr/>
        </p:nvSpPr>
        <p:spPr>
          <a:xfrm>
            <a:off x="892496" y="2927966"/>
            <a:ext cx="3597454"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dirty="0">
              <a:solidFill>
                <a:srgbClr val="000000"/>
              </a:solidFill>
              <a:latin typeface="BIIBQK+TimesNewRoman"/>
              <a:cs typeface="BIIBQK+TimesNewRoman"/>
            </a:endParaRPr>
          </a:p>
        </p:txBody>
      </p:sp>
      <p:sp>
        <p:nvSpPr>
          <p:cNvPr id="15" name="object 9"/>
          <p:cNvSpPr txBox="1"/>
          <p:nvPr/>
        </p:nvSpPr>
        <p:spPr>
          <a:xfrm>
            <a:off x="533400" y="4876800"/>
            <a:ext cx="2646116"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
        <p:nvSpPr>
          <p:cNvPr id="16" name="object 11"/>
          <p:cNvSpPr txBox="1"/>
          <p:nvPr/>
        </p:nvSpPr>
        <p:spPr>
          <a:xfrm>
            <a:off x="892495" y="5713078"/>
            <a:ext cx="3484065"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spc="-15" dirty="0">
              <a:solidFill>
                <a:srgbClr val="000000"/>
              </a:solidFill>
              <a:latin typeface="BIIBQK+TimesNewRoman"/>
              <a:cs typeface="BIIBQK+TimesNewRoman"/>
            </a:endParaRPr>
          </a:p>
        </p:txBody>
      </p:sp>
    </p:spTree>
  </p:cSld>
  <p:clrMapOvr>
    <a:masterClrMapping/>
  </p:clrMapOvr>
  <p:transition advTm="31458"/>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665352" y="614446"/>
            <a:ext cx="6667275" cy="539763"/>
          </a:xfrm>
          <a:prstGeom prst="rect">
            <a:avLst/>
          </a:prstGeom>
        </p:spPr>
        <p:txBody>
          <a:bodyPr vert="horz" wrap="square" lIns="0" tIns="0" rIns="0" bIns="0" rtlCol="0">
            <a:spAutoFit/>
          </a:bodyPr>
          <a:lstStyle/>
          <a:p>
            <a:pPr>
              <a:lnSpc>
                <a:spcPts val="4147"/>
              </a:lnSpc>
            </a:pPr>
            <a:r>
              <a:rPr lang="sr-Latn-RS" sz="4000" dirty="0" smtClean="0"/>
              <a:t>   </a:t>
            </a:r>
            <a:r>
              <a:rPr lang="en-US" sz="4400" dirty="0" smtClean="0">
                <a:solidFill>
                  <a:srgbClr val="C00000"/>
                </a:solidFill>
                <a:latin typeface="Times New Roman" pitchFamily="18" charset="0"/>
                <a:cs typeface="Times New Roman" pitchFamily="18" charset="0"/>
              </a:rPr>
              <a:t>Characteristics of aging</a:t>
            </a:r>
            <a:endParaRPr sz="4400" spc="-10" dirty="0">
              <a:solidFill>
                <a:srgbClr val="C00000"/>
              </a:solidFill>
              <a:latin typeface="Times New Roman" pitchFamily="18" charset="0"/>
              <a:cs typeface="Times New Roman" pitchFamily="18" charset="0"/>
            </a:endParaRPr>
          </a:p>
        </p:txBody>
      </p:sp>
      <p:sp>
        <p:nvSpPr>
          <p:cNvPr id="4" name="object 4"/>
          <p:cNvSpPr txBox="1"/>
          <p:nvPr/>
        </p:nvSpPr>
        <p:spPr>
          <a:xfrm>
            <a:off x="549271" y="1695911"/>
            <a:ext cx="3136564" cy="371897"/>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latin typeface="Times New Roman" pitchFamily="18" charset="0"/>
                <a:cs typeface="Times New Roman" pitchFamily="18" charset="0"/>
              </a:rPr>
              <a:t>Progressiveness</a:t>
            </a:r>
            <a:endParaRPr sz="2800" spc="-20" dirty="0">
              <a:solidFill>
                <a:srgbClr val="000000"/>
              </a:solidFill>
              <a:latin typeface="Times New Roman" pitchFamily="18" charset="0"/>
              <a:cs typeface="Times New Roman" pitchFamily="18" charset="0"/>
            </a:endParaRPr>
          </a:p>
        </p:txBody>
      </p:sp>
      <p:sp>
        <p:nvSpPr>
          <p:cNvPr id="5" name="object 5"/>
          <p:cNvSpPr txBox="1"/>
          <p:nvPr/>
        </p:nvSpPr>
        <p:spPr>
          <a:xfrm>
            <a:off x="549262" y="2211039"/>
            <a:ext cx="3107018" cy="371897"/>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Universality</a:t>
            </a:r>
            <a:endParaRPr sz="2800" spc="-37" dirty="0">
              <a:solidFill>
                <a:srgbClr val="000000"/>
              </a:solidFill>
              <a:latin typeface="Times New Roman" pitchFamily="18" charset="0"/>
              <a:cs typeface="Times New Roman" pitchFamily="18" charset="0"/>
            </a:endParaRPr>
          </a:p>
        </p:txBody>
      </p:sp>
      <p:sp>
        <p:nvSpPr>
          <p:cNvPr id="6" name="object 6"/>
          <p:cNvSpPr txBox="1"/>
          <p:nvPr/>
        </p:nvSpPr>
        <p:spPr>
          <a:xfrm>
            <a:off x="549253" y="2725755"/>
            <a:ext cx="7370453"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t> </a:t>
            </a:r>
            <a:r>
              <a:rPr lang="sr-Latn-RS" sz="2800" dirty="0" smtClean="0">
                <a:latin typeface="Times New Roman" pitchFamily="18" charset="0"/>
                <a:cs typeface="Times New Roman" pitchFamily="18" charset="0"/>
              </a:rPr>
              <a:t>C</a:t>
            </a:r>
            <a:r>
              <a:rPr lang="en-US" sz="2800" dirty="0" err="1" smtClean="0">
                <a:latin typeface="Times New Roman" pitchFamily="18" charset="0"/>
                <a:cs typeface="Times New Roman" pitchFamily="18" charset="0"/>
              </a:rPr>
              <a:t>hanges</a:t>
            </a:r>
            <a:r>
              <a:rPr lang="en-US" sz="2800" dirty="0" smtClean="0">
                <a:latin typeface="Times New Roman" pitchFamily="18" charset="0"/>
                <a:cs typeface="Times New Roman" pitchFamily="18" charset="0"/>
              </a:rPr>
              <a:t> in morphological and physiological organization</a:t>
            </a:r>
            <a:endParaRPr sz="2800" spc="-40" dirty="0">
              <a:solidFill>
                <a:srgbClr val="000000"/>
              </a:solidFill>
              <a:latin typeface="Times New Roman" pitchFamily="18" charset="0"/>
              <a:cs typeface="Times New Roman" pitchFamily="18" charset="0"/>
            </a:endParaRPr>
          </a:p>
        </p:txBody>
      </p:sp>
      <p:sp>
        <p:nvSpPr>
          <p:cNvPr id="8" name="object 8"/>
          <p:cNvSpPr txBox="1"/>
          <p:nvPr/>
        </p:nvSpPr>
        <p:spPr>
          <a:xfrm>
            <a:off x="549257" y="3660480"/>
            <a:ext cx="7299874" cy="371897"/>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sz="2800" spc="1022" smtClean="0">
                <a:solidFill>
                  <a:srgbClr val="000000"/>
                </a:solidFill>
                <a:latin typeface="Times New Roman"/>
                <a:cs typeface="Times New Roman"/>
              </a:rPr>
              <a:t> </a:t>
            </a:r>
            <a:r>
              <a:rPr lang="en-US" sz="2800" dirty="0" smtClean="0"/>
              <a:t> </a:t>
            </a:r>
            <a:r>
              <a:rPr lang="sr-Latn-RS" sz="2800" dirty="0" smtClean="0">
                <a:latin typeface="Times New Roman" pitchFamily="18" charset="0"/>
                <a:cs typeface="Times New Roman" pitchFamily="18" charset="0"/>
              </a:rPr>
              <a:t>R</a:t>
            </a:r>
            <a:r>
              <a:rPr lang="en-US" sz="2800" dirty="0" err="1" smtClean="0">
                <a:latin typeface="Times New Roman" pitchFamily="18" charset="0"/>
                <a:cs typeface="Times New Roman" pitchFamily="18" charset="0"/>
              </a:rPr>
              <a:t>eduction</a:t>
            </a:r>
            <a:r>
              <a:rPr lang="en-US" sz="2800" dirty="0" smtClean="0">
                <a:latin typeface="Times New Roman" pitchFamily="18" charset="0"/>
                <a:cs typeface="Times New Roman" pitchFamily="18" charset="0"/>
              </a:rPr>
              <a:t> of maximum functional capacities</a:t>
            </a:r>
            <a:endParaRPr sz="2800" spc="-31" dirty="0">
              <a:solidFill>
                <a:srgbClr val="000000"/>
              </a:solidFill>
              <a:latin typeface="Times New Roman" pitchFamily="18" charset="0"/>
              <a:cs typeface="Times New Roman" pitchFamily="18" charset="0"/>
            </a:endParaRPr>
          </a:p>
        </p:txBody>
      </p:sp>
      <p:sp>
        <p:nvSpPr>
          <p:cNvPr id="10" name="object 10"/>
          <p:cNvSpPr txBox="1"/>
          <p:nvPr/>
        </p:nvSpPr>
        <p:spPr>
          <a:xfrm>
            <a:off x="549261" y="4648200"/>
            <a:ext cx="8137539" cy="371897"/>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Predisposition to the onset of chronic diseases</a:t>
            </a:r>
            <a:endParaRPr sz="2800" spc="-20" dirty="0">
              <a:solidFill>
                <a:srgbClr val="000000"/>
              </a:solidFill>
              <a:latin typeface="Times New Roman" pitchFamily="18" charset="0"/>
              <a:cs typeface="Times New Roman" pitchFamily="18" charset="0"/>
            </a:endParaRPr>
          </a:p>
        </p:txBody>
      </p:sp>
      <p:sp>
        <p:nvSpPr>
          <p:cNvPr id="13" name="object 9"/>
          <p:cNvSpPr txBox="1"/>
          <p:nvPr/>
        </p:nvSpPr>
        <p:spPr>
          <a:xfrm>
            <a:off x="892479" y="4089867"/>
            <a:ext cx="2207160"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8" dirty="0">
              <a:solidFill>
                <a:srgbClr val="000000"/>
              </a:solidFill>
              <a:latin typeface="BIIBQK+TimesNewRoman"/>
              <a:cs typeface="BIIBQK+TimesNewRoman"/>
            </a:endParaRPr>
          </a:p>
        </p:txBody>
      </p:sp>
      <p:sp>
        <p:nvSpPr>
          <p:cNvPr id="14" name="object 9"/>
          <p:cNvSpPr txBox="1"/>
          <p:nvPr/>
        </p:nvSpPr>
        <p:spPr>
          <a:xfrm>
            <a:off x="1044879" y="4242267"/>
            <a:ext cx="2207160"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8" dirty="0">
              <a:solidFill>
                <a:srgbClr val="000000"/>
              </a:solidFill>
              <a:latin typeface="BIIBQK+TimesNewRoman"/>
              <a:cs typeface="BIIBQK+TimesNewRoman"/>
            </a:endParaRPr>
          </a:p>
        </p:txBody>
      </p:sp>
      <p:sp>
        <p:nvSpPr>
          <p:cNvPr id="15" name="object 9"/>
          <p:cNvSpPr txBox="1"/>
          <p:nvPr/>
        </p:nvSpPr>
        <p:spPr>
          <a:xfrm>
            <a:off x="1197279" y="4394667"/>
            <a:ext cx="2207160"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8" dirty="0">
              <a:solidFill>
                <a:srgbClr val="000000"/>
              </a:solidFill>
              <a:latin typeface="BIIBQK+TimesNewRoman"/>
              <a:cs typeface="BIIBQK+TimesNewRoman"/>
            </a:endParaRPr>
          </a:p>
        </p:txBody>
      </p:sp>
    </p:spTree>
  </p:cSld>
  <p:clrMapOvr>
    <a:masterClrMapping/>
  </p:clrMapOvr>
  <p:transition advTm="24083"/>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083945" y="309265"/>
            <a:ext cx="8028609" cy="1051570"/>
          </a:xfrm>
          <a:prstGeom prst="rect">
            <a:avLst/>
          </a:prstGeom>
        </p:spPr>
        <p:txBody>
          <a:bodyPr vert="horz" wrap="square" lIns="0" tIns="0" rIns="0" bIns="0" rtlCol="0">
            <a:spAutoFit/>
          </a:bodyPr>
          <a:lstStyle/>
          <a:p>
            <a:pPr>
              <a:lnSpc>
                <a:spcPts val="4147"/>
              </a:lnSpc>
            </a:pPr>
            <a:r>
              <a:rPr lang="en-US" sz="4000" b="1" dirty="0" smtClean="0">
                <a:solidFill>
                  <a:srgbClr val="C00000"/>
                </a:solidFill>
                <a:latin typeface="Times New Roman" pitchFamily="18" charset="0"/>
                <a:cs typeface="Times New Roman" pitchFamily="18" charset="0"/>
              </a:rPr>
              <a:t>Aging and musculoskeletal the system</a:t>
            </a:r>
            <a:endParaRPr sz="4000" b="1" spc="14" dirty="0">
              <a:solidFill>
                <a:srgbClr val="C00000"/>
              </a:solidFill>
              <a:latin typeface="Times New Roman" pitchFamily="18" charset="0"/>
              <a:cs typeface="Times New Roman" pitchFamily="18" charset="0"/>
            </a:endParaRPr>
          </a:p>
        </p:txBody>
      </p:sp>
      <p:sp>
        <p:nvSpPr>
          <p:cNvPr id="4" name="object 4"/>
          <p:cNvSpPr txBox="1"/>
          <p:nvPr/>
        </p:nvSpPr>
        <p:spPr>
          <a:xfrm>
            <a:off x="549271" y="1688076"/>
            <a:ext cx="7452568" cy="320601"/>
          </a:xfrm>
          <a:prstGeom prst="rect">
            <a:avLst/>
          </a:prstGeom>
        </p:spPr>
        <p:txBody>
          <a:bodyPr vert="horz" wrap="square" lIns="0" tIns="0" rIns="0" bIns="0" rtlCol="0">
            <a:spAutoFit/>
          </a:bodyPr>
          <a:lstStyle/>
          <a:p>
            <a:pPr>
              <a:lnSpc>
                <a:spcPts val="2503"/>
              </a:lnSpc>
            </a:pPr>
            <a:r>
              <a:rPr sz="2400" b="1">
                <a:solidFill>
                  <a:srgbClr val="000000"/>
                </a:solidFill>
                <a:latin typeface="Arial"/>
                <a:cs typeface="Arial"/>
              </a:rPr>
              <a:t>•</a:t>
            </a:r>
            <a:r>
              <a:rPr sz="2400" b="1" spc="1261">
                <a:solidFill>
                  <a:srgbClr val="000000"/>
                </a:solidFill>
                <a:latin typeface="Times New Roman"/>
                <a:cs typeface="Times New Roman"/>
              </a:rPr>
              <a:t> </a:t>
            </a:r>
            <a:r>
              <a:rPr lang="en-US" sz="2400" b="1" dirty="0" smtClean="0">
                <a:latin typeface="Times New Roman" pitchFamily="18" charset="0"/>
                <a:cs typeface="Times New Roman" pitchFamily="18" charset="0"/>
              </a:rPr>
              <a:t>Loss of muscle mass </a:t>
            </a:r>
            <a:r>
              <a:rPr lang="en-US" sz="2400" dirty="0" smtClean="0">
                <a:latin typeface="Times New Roman" pitchFamily="18" charset="0"/>
                <a:cs typeface="Times New Roman" pitchFamily="18" charset="0"/>
              </a:rPr>
              <a:t>and strength (</a:t>
            </a:r>
            <a:r>
              <a:rPr lang="en-US" sz="2400" dirty="0" err="1" smtClean="0">
                <a:latin typeface="Times New Roman" pitchFamily="18" charset="0"/>
                <a:cs typeface="Times New Roman" pitchFamily="18" charset="0"/>
              </a:rPr>
              <a:t>sarcopenia</a:t>
            </a:r>
            <a:r>
              <a:rPr lang="en-US" sz="2400" dirty="0" smtClean="0">
                <a:latin typeface="Times New Roman" pitchFamily="18" charset="0"/>
                <a:cs typeface="Times New Roman" pitchFamily="18" charset="0"/>
              </a:rPr>
              <a:t>)</a:t>
            </a:r>
            <a:endParaRPr sz="2400" spc="-12" dirty="0">
              <a:solidFill>
                <a:srgbClr val="000000"/>
              </a:solidFill>
              <a:latin typeface="Times New Roman" pitchFamily="18" charset="0"/>
              <a:cs typeface="Times New Roman" pitchFamily="18" charset="0"/>
            </a:endParaRPr>
          </a:p>
        </p:txBody>
      </p:sp>
      <p:sp>
        <p:nvSpPr>
          <p:cNvPr id="5" name="object 5"/>
          <p:cNvSpPr txBox="1"/>
          <p:nvPr/>
        </p:nvSpPr>
        <p:spPr>
          <a:xfrm>
            <a:off x="549275" y="2126869"/>
            <a:ext cx="6932794" cy="641201"/>
          </a:xfrm>
          <a:prstGeom prst="rect">
            <a:avLst/>
          </a:prstGeom>
        </p:spPr>
        <p:txBody>
          <a:bodyPr vert="horz" wrap="square" lIns="0" tIns="0" rIns="0" bIns="0" rtlCol="0">
            <a:spAutoFit/>
          </a:bodyPr>
          <a:lstStyle/>
          <a:p>
            <a:pPr>
              <a:lnSpc>
                <a:spcPts val="2503"/>
              </a:lnSpc>
            </a:pPr>
            <a:r>
              <a:rPr sz="2400" b="1" smtClean="0">
                <a:solidFill>
                  <a:srgbClr val="000000"/>
                </a:solidFill>
                <a:latin typeface="Times New Roman" pitchFamily="18" charset="0"/>
                <a:cs typeface="Times New Roman" pitchFamily="18" charset="0"/>
              </a:rPr>
              <a:t>•</a:t>
            </a:r>
            <a:r>
              <a:rPr lang="sr-Latn-RS" sz="2400" b="1" spc="1261" dirty="0" smtClean="0">
                <a:solidFill>
                  <a:srgbClr val="000000"/>
                </a:solidFill>
                <a:latin typeface="Times New Roman" pitchFamily="18" charset="0"/>
                <a:cs typeface="Times New Roman" pitchFamily="18" charset="0"/>
              </a:rPr>
              <a:t> </a:t>
            </a:r>
            <a:r>
              <a:rPr lang="en-US" sz="2400" b="1" dirty="0" smtClean="0">
                <a:latin typeface="Times New Roman" pitchFamily="18" charset="0"/>
                <a:cs typeface="Times New Roman" pitchFamily="18" charset="0"/>
              </a:rPr>
              <a:t> Loss of bone mass </a:t>
            </a:r>
            <a:r>
              <a:rPr lang="en-US" sz="2400" dirty="0" smtClean="0">
                <a:latin typeface="Times New Roman" pitchFamily="18" charset="0"/>
                <a:cs typeface="Times New Roman" pitchFamily="18" charset="0"/>
              </a:rPr>
              <a:t>and decrease in the degree of bone mineralization</a:t>
            </a:r>
            <a:r>
              <a:rPr lang="sr-Latn-RS" sz="24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a:t>
            </a:r>
            <a:endParaRPr sz="2400" dirty="0">
              <a:solidFill>
                <a:srgbClr val="000000"/>
              </a:solidFill>
              <a:latin typeface="Times New Roman" pitchFamily="18" charset="0"/>
              <a:cs typeface="Times New Roman" pitchFamily="18" charset="0"/>
            </a:endParaRPr>
          </a:p>
        </p:txBody>
      </p:sp>
      <p:sp>
        <p:nvSpPr>
          <p:cNvPr id="7" name="object 7"/>
          <p:cNvSpPr txBox="1"/>
          <p:nvPr/>
        </p:nvSpPr>
        <p:spPr>
          <a:xfrm>
            <a:off x="549279" y="2928232"/>
            <a:ext cx="4134308" cy="769441"/>
          </a:xfrm>
          <a:prstGeom prst="rect">
            <a:avLst/>
          </a:prstGeom>
        </p:spPr>
        <p:txBody>
          <a:bodyPr vert="horz" wrap="square" lIns="0" tIns="0" rIns="0" bIns="0" rtlCol="0">
            <a:spAutoFit/>
          </a:bodyPr>
          <a:lstStyle/>
          <a:p>
            <a:pPr>
              <a:lnSpc>
                <a:spcPts val="2503"/>
              </a:lnSpc>
            </a:pPr>
            <a:r>
              <a:rPr sz="2400" smtClean="0">
                <a:solidFill>
                  <a:srgbClr val="000000"/>
                </a:solidFill>
                <a:latin typeface="Arial"/>
                <a:cs typeface="Arial"/>
              </a:rPr>
              <a:t>•</a:t>
            </a:r>
            <a:r>
              <a:rPr lang="sr-Latn-RS" sz="2400" dirty="0" smtClean="0">
                <a:solidFill>
                  <a:srgbClr val="000000"/>
                </a:solidFill>
                <a:latin typeface="Arial"/>
                <a:cs typeface="Arial"/>
              </a:rPr>
              <a:t>   </a:t>
            </a:r>
            <a:r>
              <a:rPr lang="sr-Latn-RS" sz="2400" b="1" dirty="0" smtClean="0">
                <a:solidFill>
                  <a:srgbClr val="000000"/>
                </a:solidFill>
                <a:latin typeface="Times New Roman" pitchFamily="18" charset="0"/>
                <a:cs typeface="Times New Roman" pitchFamily="18" charset="0"/>
              </a:rPr>
              <a:t>O</a:t>
            </a:r>
            <a:r>
              <a:rPr lang="en-US" sz="2400" b="1" dirty="0" err="1" smtClean="0">
                <a:latin typeface="Times New Roman" pitchFamily="18" charset="0"/>
                <a:cs typeface="Times New Roman" pitchFamily="18" charset="0"/>
              </a:rPr>
              <a:t>steoporosis</a:t>
            </a:r>
            <a:r>
              <a:rPr lang="en-US" sz="2400" b="1" dirty="0" smtClean="0">
                <a:latin typeface="Times New Roman" pitchFamily="18" charset="0"/>
                <a:cs typeface="Times New Roman" pitchFamily="18" charset="0"/>
              </a:rPr>
              <a:t> and fractures</a:t>
            </a:r>
            <a:r>
              <a:rPr lang="sr-Latn-RS" sz="2400" b="1" dirty="0" smtClean="0">
                <a:latin typeface="Times New Roman" pitchFamily="18" charset="0"/>
                <a:cs typeface="Times New Roman" pitchFamily="18" charset="0"/>
              </a:rPr>
              <a:t>.</a:t>
            </a:r>
            <a:endParaRPr sz="2400" b="1" dirty="0">
              <a:solidFill>
                <a:srgbClr val="000000"/>
              </a:solidFill>
              <a:latin typeface="Times New Roman" pitchFamily="18" charset="0"/>
              <a:cs typeface="Times New Roman" pitchFamily="18" charset="0"/>
            </a:endParaRPr>
          </a:p>
          <a:p>
            <a:pPr marL="3" marR="0">
              <a:lnSpc>
                <a:spcPts val="2503"/>
              </a:lnSpc>
              <a:spcBef>
                <a:spcPts val="1026"/>
              </a:spcBef>
              <a:spcAft>
                <a:spcPts val="0"/>
              </a:spcAft>
            </a:pPr>
            <a:endParaRPr sz="2400" spc="-11" dirty="0">
              <a:solidFill>
                <a:srgbClr val="000000"/>
              </a:solidFill>
              <a:latin typeface="BIIBQK+TimesNewRoman"/>
              <a:cs typeface="BIIBQK+TimesNewRoman"/>
            </a:endParaRPr>
          </a:p>
        </p:txBody>
      </p:sp>
      <p:sp>
        <p:nvSpPr>
          <p:cNvPr id="8" name="object 8"/>
          <p:cNvSpPr txBox="1"/>
          <p:nvPr/>
        </p:nvSpPr>
        <p:spPr>
          <a:xfrm>
            <a:off x="549281" y="3814950"/>
            <a:ext cx="5029255" cy="961802"/>
          </a:xfrm>
          <a:prstGeom prst="rect">
            <a:avLst/>
          </a:prstGeom>
        </p:spPr>
        <p:txBody>
          <a:bodyPr vert="horz" wrap="square" lIns="0" tIns="0" rIns="0" bIns="0" rtlCol="0">
            <a:spAutoFit/>
          </a:bodyPr>
          <a:lstStyle/>
          <a:p>
            <a:pPr marL="5" marR="0">
              <a:lnSpc>
                <a:spcPts val="2503"/>
              </a:lnSpc>
              <a:spcBef>
                <a:spcPts val="0"/>
              </a:spcBef>
              <a:spcAft>
                <a:spcPts val="0"/>
              </a:spcAft>
            </a:pPr>
            <a:r>
              <a:rPr sz="2400" smtClean="0">
                <a:solidFill>
                  <a:srgbClr val="000000"/>
                </a:solidFill>
                <a:latin typeface="Times New Roman" pitchFamily="18" charset="0"/>
                <a:cs typeface="Times New Roman" pitchFamily="18" charset="0"/>
              </a:rPr>
              <a:t>•</a:t>
            </a:r>
            <a:r>
              <a:rPr lang="en-US" sz="2400" dirty="0" smtClean="0">
                <a:latin typeface="Times New Roman" pitchFamily="18" charset="0"/>
                <a:cs typeface="Times New Roman" pitchFamily="18" charset="0"/>
              </a:rPr>
              <a:t>Decrease in body height </a:t>
            </a:r>
            <a:r>
              <a:rPr lang="en-US" sz="2400" b="1" dirty="0" smtClean="0">
                <a:latin typeface="Times New Roman" pitchFamily="18" charset="0"/>
                <a:cs typeface="Times New Roman" pitchFamily="18" charset="0"/>
              </a:rPr>
              <a:t>(spinal compression) </a:t>
            </a:r>
            <a:endParaRPr lang="sr-Latn-RS" sz="2400" b="1" dirty="0" smtClean="0">
              <a:latin typeface="Times New Roman" pitchFamily="18" charset="0"/>
              <a:cs typeface="Times New Roman" pitchFamily="18" charset="0"/>
            </a:endParaRPr>
          </a:p>
          <a:p>
            <a:pPr marL="5" marR="0">
              <a:lnSpc>
                <a:spcPts val="2503"/>
              </a:lnSpc>
              <a:spcBef>
                <a:spcPts val="0"/>
              </a:spcBef>
              <a:spcAft>
                <a:spcPts val="0"/>
              </a:spcAft>
            </a:pPr>
            <a:r>
              <a:rPr lang="en-US" sz="2400" dirty="0" smtClean="0">
                <a:latin typeface="Times New Roman" pitchFamily="18" charset="0"/>
                <a:cs typeface="Times New Roman" pitchFamily="18" charset="0"/>
              </a:rPr>
              <a:t>• Increasing rigidity </a:t>
            </a:r>
            <a:r>
              <a:rPr lang="en-US" sz="2400" dirty="0" err="1" smtClean="0">
                <a:latin typeface="Times New Roman" pitchFamily="18" charset="0"/>
                <a:cs typeface="Times New Roman" pitchFamily="18" charset="0"/>
              </a:rPr>
              <a:t>articular</a:t>
            </a:r>
            <a:r>
              <a:rPr lang="en-US" sz="2400" dirty="0" smtClean="0">
                <a:latin typeface="Times New Roman" pitchFamily="18" charset="0"/>
                <a:cs typeface="Times New Roman" pitchFamily="18" charset="0"/>
              </a:rPr>
              <a:t> cartilage</a:t>
            </a:r>
            <a:endParaRPr sz="2400" dirty="0">
              <a:solidFill>
                <a:srgbClr val="000000"/>
              </a:solidFill>
              <a:latin typeface="Times New Roman" pitchFamily="18" charset="0"/>
              <a:cs typeface="Times New Roman" pitchFamily="18" charset="0"/>
            </a:endParaRPr>
          </a:p>
        </p:txBody>
      </p:sp>
      <p:sp>
        <p:nvSpPr>
          <p:cNvPr id="9" name="object 9"/>
          <p:cNvSpPr txBox="1"/>
          <p:nvPr/>
        </p:nvSpPr>
        <p:spPr>
          <a:xfrm>
            <a:off x="549277" y="5569892"/>
            <a:ext cx="6206204" cy="641201"/>
          </a:xfrm>
          <a:prstGeom prst="rect">
            <a:avLst/>
          </a:prstGeom>
        </p:spPr>
        <p:txBody>
          <a:bodyPr vert="horz" wrap="square" lIns="0" tIns="0" rIns="0" bIns="0" rtlCol="0">
            <a:spAutoFit/>
          </a:bodyPr>
          <a:lstStyle/>
          <a:p>
            <a:pPr>
              <a:lnSpc>
                <a:spcPts val="2505"/>
              </a:lnSpc>
            </a:pPr>
            <a:r>
              <a:rPr sz="2400" b="1" smtClean="0">
                <a:solidFill>
                  <a:srgbClr val="000000"/>
                </a:solidFill>
                <a:latin typeface="Times New Roman" pitchFamily="18" charset="0"/>
                <a:cs typeface="Times New Roman" pitchFamily="18" charset="0"/>
              </a:rPr>
              <a:t>•</a:t>
            </a:r>
            <a:r>
              <a:rPr lang="sr-Latn-RS" sz="2400" b="1" dirty="0" smtClean="0">
                <a:solidFill>
                  <a:srgbClr val="000000"/>
                </a:solidFill>
                <a:latin typeface="Times New Roman" pitchFamily="18" charset="0"/>
                <a:cs typeface="Times New Roman" pitchFamily="18" charset="0"/>
              </a:rPr>
              <a:t> </a:t>
            </a:r>
            <a:r>
              <a:rPr lang="en-US" sz="2400" b="1" dirty="0" smtClean="0">
                <a:latin typeface="Times New Roman" pitchFamily="18" charset="0"/>
                <a:cs typeface="Times New Roman" pitchFamily="18" charset="0"/>
              </a:rPr>
              <a:t>Decreased range of motion </a:t>
            </a:r>
            <a:endParaRPr lang="sr-Latn-RS" sz="2400" b="1" dirty="0" smtClean="0">
              <a:latin typeface="Times New Roman" pitchFamily="18" charset="0"/>
              <a:cs typeface="Times New Roman" pitchFamily="18" charset="0"/>
            </a:endParaRPr>
          </a:p>
          <a:p>
            <a:pPr>
              <a:lnSpc>
                <a:spcPts val="2505"/>
              </a:lnSpc>
            </a:pPr>
            <a:r>
              <a:rPr lang="en-US" sz="2400" b="1" dirty="0" smtClean="0">
                <a:latin typeface="Times New Roman" pitchFamily="18" charset="0"/>
                <a:cs typeface="Times New Roman" pitchFamily="18" charset="0"/>
              </a:rPr>
              <a:t>• Increasing prevalence of osteoarthritis</a:t>
            </a:r>
            <a:endParaRPr sz="2400" b="1" spc="-18" dirty="0">
              <a:solidFill>
                <a:srgbClr val="000000"/>
              </a:solidFill>
              <a:latin typeface="Times New Roman" pitchFamily="18" charset="0"/>
              <a:cs typeface="Times New Roman" pitchFamily="18" charset="0"/>
            </a:endParaRPr>
          </a:p>
        </p:txBody>
      </p:sp>
      <p:sp>
        <p:nvSpPr>
          <p:cNvPr id="10" name="object 6"/>
          <p:cNvSpPr txBox="1"/>
          <p:nvPr/>
        </p:nvSpPr>
        <p:spPr>
          <a:xfrm>
            <a:off x="892496" y="2489450"/>
            <a:ext cx="3573415"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
        <p:nvSpPr>
          <p:cNvPr id="11" name="object 6"/>
          <p:cNvSpPr txBox="1"/>
          <p:nvPr/>
        </p:nvSpPr>
        <p:spPr>
          <a:xfrm>
            <a:off x="1044896" y="2641850"/>
            <a:ext cx="3573415"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Tree>
  </p:cSld>
  <p:clrMapOvr>
    <a:masterClrMapping/>
  </p:clrMapOvr>
  <p:transition advTm="32281"/>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132712" y="320441"/>
            <a:ext cx="5635648" cy="525785"/>
          </a:xfrm>
          <a:prstGeom prst="rect">
            <a:avLst/>
          </a:prstGeom>
        </p:spPr>
        <p:txBody>
          <a:bodyPr vert="horz" wrap="square" lIns="0" tIns="0" rIns="0" bIns="0" rtlCol="0">
            <a:spAutoFit/>
          </a:bodyPr>
          <a:lstStyle/>
          <a:p>
            <a:pPr>
              <a:lnSpc>
                <a:spcPts val="4147"/>
              </a:lnSpc>
            </a:pPr>
            <a:r>
              <a:rPr lang="sr-Latn-RS" sz="4000" spc="18"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Senile osteoporosis</a:t>
            </a:r>
            <a:endParaRPr sz="4000" b="1" spc="-11" dirty="0">
              <a:solidFill>
                <a:srgbClr val="C00000"/>
              </a:solidFill>
              <a:latin typeface="Times New Roman" pitchFamily="18" charset="0"/>
              <a:cs typeface="Times New Roman" pitchFamily="18" charset="0"/>
            </a:endParaRPr>
          </a:p>
        </p:txBody>
      </p:sp>
      <p:sp>
        <p:nvSpPr>
          <p:cNvPr id="4" name="object 4"/>
          <p:cNvSpPr txBox="1"/>
          <p:nvPr/>
        </p:nvSpPr>
        <p:spPr>
          <a:xfrm>
            <a:off x="549275" y="1256999"/>
            <a:ext cx="8289925" cy="1115690"/>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sr-Latn-RS" sz="2800" b="1" dirty="0" smtClean="0">
                <a:solidFill>
                  <a:srgbClr val="000000"/>
                </a:solidFill>
                <a:latin typeface="Times New Roman" pitchFamily="18" charset="0"/>
                <a:cs typeface="Times New Roman" pitchFamily="18" charset="0"/>
              </a:rPr>
              <a:t>I</a:t>
            </a:r>
            <a:r>
              <a:rPr lang="en-US" sz="2800" b="1" dirty="0" err="1" smtClean="0">
                <a:latin typeface="Times New Roman" pitchFamily="18" charset="0"/>
                <a:cs typeface="Times New Roman" pitchFamily="18" charset="0"/>
              </a:rPr>
              <a:t>ncreased</a:t>
            </a:r>
            <a:r>
              <a:rPr lang="en-US" sz="2800" b="1" dirty="0" smtClean="0">
                <a:latin typeface="Times New Roman" pitchFamily="18" charset="0"/>
                <a:cs typeface="Times New Roman" pitchFamily="18" charset="0"/>
              </a:rPr>
              <a:t> bone loss </a:t>
            </a:r>
            <a:r>
              <a:rPr lang="en-US" sz="2800" dirty="0" smtClean="0">
                <a:latin typeface="Times New Roman" pitchFamily="18" charset="0"/>
                <a:cs typeface="Times New Roman" pitchFamily="18" charset="0"/>
              </a:rPr>
              <a:t>due to disturbed balance between decomposition processes and the process of bone formation</a:t>
            </a:r>
            <a:r>
              <a:rPr lang="sr-Latn-RS" sz="2800" dirty="0" smtClean="0"/>
              <a:t>.</a:t>
            </a:r>
            <a:endParaRPr sz="2800" spc="-10" dirty="0">
              <a:solidFill>
                <a:srgbClr val="000000"/>
              </a:solidFill>
              <a:latin typeface="BIIBQK+TimesNewRoman"/>
              <a:cs typeface="BIIBQK+TimesNewRoman"/>
            </a:endParaRPr>
          </a:p>
        </p:txBody>
      </p:sp>
      <p:sp>
        <p:nvSpPr>
          <p:cNvPr id="5" name="object 5"/>
          <p:cNvSpPr txBox="1"/>
          <p:nvPr/>
        </p:nvSpPr>
        <p:spPr>
          <a:xfrm>
            <a:off x="549266" y="2983311"/>
            <a:ext cx="7361051" cy="750077"/>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latin typeface="Times New Roman" pitchFamily="18" charset="0"/>
                <a:cs typeface="Times New Roman" pitchFamily="18" charset="0"/>
              </a:rPr>
              <a:t>The mechanism of bone loss in old age is lack of vitamin D and calcium. </a:t>
            </a:r>
            <a:endParaRPr sz="2800" dirty="0">
              <a:solidFill>
                <a:srgbClr val="000000"/>
              </a:solidFill>
              <a:latin typeface="Times New Roman" pitchFamily="18" charset="0"/>
              <a:cs typeface="Times New Roman" pitchFamily="18" charset="0"/>
            </a:endParaRPr>
          </a:p>
        </p:txBody>
      </p:sp>
      <p:sp>
        <p:nvSpPr>
          <p:cNvPr id="7" name="object 7"/>
          <p:cNvSpPr txBox="1"/>
          <p:nvPr/>
        </p:nvSpPr>
        <p:spPr>
          <a:xfrm>
            <a:off x="549282" y="4004026"/>
            <a:ext cx="8791658" cy="1128514"/>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en-US" sz="2800" b="1" dirty="0" err="1" smtClean="0">
                <a:latin typeface="Times New Roman" pitchFamily="18" charset="0"/>
                <a:cs typeface="Times New Roman" pitchFamily="18" charset="0"/>
              </a:rPr>
              <a:t>Hypovitaminosis</a:t>
            </a:r>
            <a:r>
              <a:rPr lang="en-US" sz="2800" b="1" dirty="0" smtClean="0">
                <a:latin typeface="Times New Roman" pitchFamily="18" charset="0"/>
                <a:cs typeface="Times New Roman" pitchFamily="18" charset="0"/>
              </a:rPr>
              <a:t> D </a:t>
            </a:r>
            <a:r>
              <a:rPr lang="en-US" sz="2800" dirty="0" smtClean="0">
                <a:latin typeface="Times New Roman" pitchFamily="18" charset="0"/>
                <a:cs typeface="Times New Roman" pitchFamily="18" charset="0"/>
              </a:rPr>
              <a:t>(chronic renal insufficiency and reduced exposure to the sun at old).</a:t>
            </a:r>
            <a:endParaRPr lang="sr-Latn-RS" sz="2800" spc="-34" dirty="0" smtClean="0">
              <a:solidFill>
                <a:srgbClr val="000000"/>
              </a:solidFill>
              <a:latin typeface="Times New Roman" pitchFamily="18" charset="0"/>
              <a:cs typeface="Times New Roman" pitchFamily="18" charset="0"/>
            </a:endParaRPr>
          </a:p>
          <a:p>
            <a:pPr marL="343221" marR="0">
              <a:lnSpc>
                <a:spcPts val="2896"/>
              </a:lnSpc>
              <a:spcBef>
                <a:spcPts val="83"/>
              </a:spcBef>
              <a:spcAft>
                <a:spcPts val="0"/>
              </a:spcAft>
            </a:pPr>
            <a:endParaRPr sz="2800" spc="-34" dirty="0">
              <a:solidFill>
                <a:srgbClr val="000000"/>
              </a:solidFill>
              <a:latin typeface="BIIBQK+TimesNewRoman"/>
              <a:cs typeface="BIIBQK+TimesNewRoman"/>
            </a:endParaRPr>
          </a:p>
        </p:txBody>
      </p:sp>
      <p:sp>
        <p:nvSpPr>
          <p:cNvPr id="8" name="object 8"/>
          <p:cNvSpPr txBox="1"/>
          <p:nvPr/>
        </p:nvSpPr>
        <p:spPr>
          <a:xfrm>
            <a:off x="549286" y="5387057"/>
            <a:ext cx="8739382" cy="1115690"/>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en-US" sz="2800" b="1" dirty="0" smtClean="0">
                <a:latin typeface="Times New Roman" pitchFamily="18" charset="0"/>
                <a:cs typeface="Times New Roman" pitchFamily="18" charset="0"/>
              </a:rPr>
              <a:t>Calcium deficiency: </a:t>
            </a:r>
            <a:r>
              <a:rPr lang="en-US" sz="2800" dirty="0" smtClean="0">
                <a:latin typeface="Times New Roman" pitchFamily="18" charset="0"/>
                <a:cs typeface="Times New Roman" pitchFamily="18" charset="0"/>
              </a:rPr>
              <a:t>reduced intake, reduced absorption, lack of estrogen (in women), secondary hyperparathyroidism</a:t>
            </a:r>
            <a:r>
              <a:rPr lang="en-US" sz="2800" dirty="0" smtClean="0"/>
              <a:t>.</a:t>
            </a:r>
            <a:endParaRPr sz="2800" spc="-28" dirty="0">
              <a:solidFill>
                <a:srgbClr val="000000"/>
              </a:solidFill>
              <a:latin typeface="BIIBQK+TimesNewRoman"/>
              <a:cs typeface="BIIBQK+TimesNewRoman"/>
            </a:endParaRPr>
          </a:p>
        </p:txBody>
      </p:sp>
      <p:sp>
        <p:nvSpPr>
          <p:cNvPr id="9" name="object 6"/>
          <p:cNvSpPr txBox="1"/>
          <p:nvPr/>
        </p:nvSpPr>
        <p:spPr>
          <a:xfrm>
            <a:off x="892500" y="3355429"/>
            <a:ext cx="6388308"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4" dirty="0">
              <a:solidFill>
                <a:srgbClr val="000000"/>
              </a:solidFill>
              <a:latin typeface="NIKMHC+TimesNewRoman,Bold"/>
              <a:cs typeface="NIKMHC+TimesNewRoman,Bold"/>
            </a:endParaRPr>
          </a:p>
        </p:txBody>
      </p:sp>
    </p:spTree>
  </p:cSld>
  <p:clrMapOvr>
    <a:masterClrMapping/>
  </p:clrMapOvr>
  <p:transition advTm="49734"/>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552066" y="595396"/>
            <a:ext cx="4802068" cy="525785"/>
          </a:xfrm>
          <a:prstGeom prst="rect">
            <a:avLst/>
          </a:prstGeom>
        </p:spPr>
        <p:txBody>
          <a:bodyPr vert="horz" wrap="square" lIns="0" tIns="0" rIns="0" bIns="0" rtlCol="0">
            <a:spAutoFit/>
          </a:bodyPr>
          <a:lstStyle/>
          <a:p>
            <a:pPr>
              <a:lnSpc>
                <a:spcPts val="4147"/>
              </a:lnSpc>
            </a:pPr>
            <a:r>
              <a:rPr lang="sr-Latn-RS" sz="4000" spc="-75"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Successful aging</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549262" y="1695904"/>
            <a:ext cx="8640888" cy="1115690"/>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sz="2800" spc="1022" smtClean="0">
                <a:solidFill>
                  <a:srgbClr val="000000"/>
                </a:solidFill>
                <a:latin typeface="Times New Roman"/>
                <a:cs typeface="Times New Roman"/>
              </a:rPr>
              <a:t> </a:t>
            </a:r>
            <a:r>
              <a:rPr lang="en-US" sz="2800" dirty="0" smtClean="0">
                <a:latin typeface="Times New Roman" pitchFamily="18" charset="0"/>
                <a:cs typeface="Times New Roman" pitchFamily="18" charset="0"/>
              </a:rPr>
              <a:t>aging </a:t>
            </a:r>
            <a:r>
              <a:rPr lang="en-US" sz="2800" b="1" dirty="0" smtClean="0">
                <a:latin typeface="Times New Roman" pitchFamily="18" charset="0"/>
                <a:cs typeface="Times New Roman" pitchFamily="18" charset="0"/>
              </a:rPr>
              <a:t>with the absence of disease</a:t>
            </a:r>
            <a:r>
              <a:rPr lang="en-US" sz="2800" dirty="0" smtClean="0">
                <a:latin typeface="Times New Roman" pitchFamily="18" charset="0"/>
                <a:cs typeface="Times New Roman" pitchFamily="18" charset="0"/>
              </a:rPr>
              <a:t>, without development disabilities, with a high level of mental and psychological functions and pronounced social engagement.</a:t>
            </a:r>
            <a:endParaRPr sz="2800" spc="-43" dirty="0">
              <a:solidFill>
                <a:srgbClr val="000000"/>
              </a:solidFill>
              <a:latin typeface="Times New Roman" pitchFamily="18" charset="0"/>
              <a:cs typeface="Times New Roman" pitchFamily="18" charset="0"/>
            </a:endParaRPr>
          </a:p>
        </p:txBody>
      </p:sp>
      <p:sp>
        <p:nvSpPr>
          <p:cNvPr id="5" name="object 5"/>
          <p:cNvSpPr txBox="1"/>
          <p:nvPr/>
        </p:nvSpPr>
        <p:spPr>
          <a:xfrm>
            <a:off x="549275" y="4004019"/>
            <a:ext cx="5956971" cy="897682"/>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b="1" dirty="0" smtClean="0">
                <a:latin typeface="Times New Roman" pitchFamily="18" charset="0"/>
                <a:cs typeface="Times New Roman" pitchFamily="18" charset="0"/>
              </a:rPr>
              <a:t>Slowing down the aging process: </a:t>
            </a:r>
            <a:endParaRPr sz="2800" b="1" dirty="0">
              <a:solidFill>
                <a:srgbClr val="000000"/>
              </a:solidFill>
              <a:latin typeface="Times New Roman" pitchFamily="18" charset="0"/>
              <a:cs typeface="Times New Roman" pitchFamily="18" charset="0"/>
            </a:endParaRPr>
          </a:p>
          <a:p>
            <a:pPr marL="3" marR="0">
              <a:lnSpc>
                <a:spcPts val="2894"/>
              </a:lnSpc>
              <a:spcBef>
                <a:spcPts val="1162"/>
              </a:spcBef>
              <a:spcAft>
                <a:spcPts val="0"/>
              </a:spcAft>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Regular physical activity</a:t>
            </a:r>
            <a:endParaRPr sz="2800" spc="-17" dirty="0">
              <a:solidFill>
                <a:srgbClr val="000000"/>
              </a:solidFill>
              <a:latin typeface="Times New Roman" pitchFamily="18" charset="0"/>
              <a:cs typeface="Times New Roman" pitchFamily="18" charset="0"/>
            </a:endParaRPr>
          </a:p>
        </p:txBody>
      </p:sp>
      <p:sp>
        <p:nvSpPr>
          <p:cNvPr id="6" name="object 6"/>
          <p:cNvSpPr txBox="1"/>
          <p:nvPr/>
        </p:nvSpPr>
        <p:spPr>
          <a:xfrm>
            <a:off x="549270" y="5024453"/>
            <a:ext cx="6132633" cy="371897"/>
          </a:xfrm>
          <a:prstGeom prst="rect">
            <a:avLst/>
          </a:prstGeom>
        </p:spPr>
        <p:txBody>
          <a:bodyPr vert="horz" wrap="square" lIns="0" tIns="0" rIns="0" bIns="0" rtlCol="0">
            <a:spAutoFit/>
          </a:bodyPr>
          <a:lstStyle/>
          <a:p>
            <a:pPr>
              <a:lnSpc>
                <a:spcPts val="2896"/>
              </a:lnSpc>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Reduced calorie intake in the diet</a:t>
            </a:r>
            <a:endParaRPr sz="2800" spc="-30" dirty="0">
              <a:solidFill>
                <a:srgbClr val="000000"/>
              </a:solidFill>
              <a:latin typeface="Times New Roman" pitchFamily="18" charset="0"/>
              <a:cs typeface="Times New Roman" pitchFamily="18" charset="0"/>
            </a:endParaRPr>
          </a:p>
        </p:txBody>
      </p:sp>
    </p:spTree>
  </p:cSld>
  <p:clrMapOvr>
    <a:masterClrMapping/>
  </p:clrMapOvr>
  <p:transition advTm="37411"/>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578489" y="352979"/>
            <a:ext cx="9211301" cy="974626"/>
          </a:xfrm>
          <a:prstGeom prst="rect">
            <a:avLst/>
          </a:prstGeom>
        </p:spPr>
        <p:txBody>
          <a:bodyPr vert="horz" wrap="square" lIns="0" tIns="0" rIns="0" bIns="0" rtlCol="0">
            <a:spAutoFit/>
          </a:bodyPr>
          <a:lstStyle/>
          <a:p>
            <a:pPr>
              <a:lnSpc>
                <a:spcPts val="3756"/>
              </a:lnSpc>
            </a:pPr>
            <a:r>
              <a:rPr lang="en-US" sz="3600" b="1" dirty="0" smtClean="0">
                <a:solidFill>
                  <a:srgbClr val="C00000"/>
                </a:solidFill>
                <a:latin typeface="Times New Roman" pitchFamily="18" charset="0"/>
                <a:cs typeface="Times New Roman" pitchFamily="18" charset="0"/>
              </a:rPr>
              <a:t>Application of function-preserving procedures and quality of life</a:t>
            </a:r>
            <a:endParaRPr sz="3600" b="1" spc="-36" dirty="0">
              <a:solidFill>
                <a:srgbClr val="C00000"/>
              </a:solidFill>
              <a:latin typeface="Times New Roman" pitchFamily="18" charset="0"/>
              <a:cs typeface="Times New Roman" pitchFamily="18" charset="0"/>
            </a:endParaRPr>
          </a:p>
        </p:txBody>
      </p:sp>
      <p:sp>
        <p:nvSpPr>
          <p:cNvPr id="4" name="object 4"/>
          <p:cNvSpPr txBox="1"/>
          <p:nvPr/>
        </p:nvSpPr>
        <p:spPr>
          <a:xfrm>
            <a:off x="457200" y="1752601"/>
            <a:ext cx="6250457" cy="743793"/>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Cessation of smoking and alcohol consumption</a:t>
            </a:r>
            <a:r>
              <a:rPr lang="sr-Latn-RS" sz="2800" dirty="0" smtClean="0"/>
              <a:t>.</a:t>
            </a:r>
            <a:endParaRPr sz="2800" spc="-81" dirty="0">
              <a:solidFill>
                <a:srgbClr val="000000"/>
              </a:solidFill>
              <a:latin typeface="BIIBQK+TimesNewRoman"/>
              <a:cs typeface="BIIBQK+TimesNewRoman"/>
            </a:endParaRPr>
          </a:p>
        </p:txBody>
      </p:sp>
      <p:sp>
        <p:nvSpPr>
          <p:cNvPr id="5" name="object 5"/>
          <p:cNvSpPr txBox="1"/>
          <p:nvPr/>
        </p:nvSpPr>
        <p:spPr>
          <a:xfrm>
            <a:off x="473067" y="2440013"/>
            <a:ext cx="8670933" cy="1115690"/>
          </a:xfrm>
          <a:prstGeom prst="rect">
            <a:avLst/>
          </a:prstGeom>
        </p:spPr>
        <p:txBody>
          <a:bodyPr vert="horz" wrap="square" lIns="0" tIns="0" rIns="0" bIns="0" rtlCol="0">
            <a:spAutoFit/>
          </a:bodyPr>
          <a:lstStyle/>
          <a:p>
            <a:pPr marL="3" marR="0">
              <a:lnSpc>
                <a:spcPts val="2894"/>
              </a:lnSpc>
              <a:spcBef>
                <a:spcPts val="0"/>
              </a:spcBef>
              <a:spcAft>
                <a:spcPts val="0"/>
              </a:spcAft>
            </a:pPr>
            <a:r>
              <a:rPr sz="2800" smtClean="0">
                <a:solidFill>
                  <a:srgbClr val="000000"/>
                </a:solidFill>
                <a:latin typeface="Times New Roman" pitchFamily="18" charset="0"/>
                <a:cs typeface="Times New Roman" pitchFamily="18" charset="0"/>
              </a:rPr>
              <a:t>•</a:t>
            </a:r>
            <a:r>
              <a:rPr lang="sr-Latn-RS" sz="2800" spc="1022" dirty="0" smtClean="0">
                <a:solidFill>
                  <a:srgbClr val="00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Correction of visual and auditory defects</a:t>
            </a:r>
            <a:endParaRPr lang="sr-Latn-RS" sz="2800" dirty="0" smtClean="0">
              <a:latin typeface="Times New Roman" pitchFamily="18" charset="0"/>
              <a:cs typeface="Times New Roman" pitchFamily="18" charset="0"/>
            </a:endParaRPr>
          </a:p>
          <a:p>
            <a:pPr marL="3" marR="0">
              <a:lnSpc>
                <a:spcPts val="2894"/>
              </a:lnSpc>
              <a:spcBef>
                <a:spcPts val="0"/>
              </a:spcBef>
              <a:spcAft>
                <a:spcPts val="0"/>
              </a:spcAft>
            </a:pPr>
            <a:r>
              <a:rPr lang="en-US" sz="2800" dirty="0" smtClean="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Vaccination against influenza, </a:t>
            </a:r>
            <a:r>
              <a:rPr lang="en-US" sz="2800" dirty="0" err="1" smtClean="0">
                <a:latin typeface="Times New Roman" pitchFamily="18" charset="0"/>
                <a:cs typeface="Times New Roman" pitchFamily="18" charset="0"/>
              </a:rPr>
              <a:t>pneumococcus</a:t>
            </a:r>
            <a:r>
              <a:rPr lang="en-US" sz="2800" dirty="0" smtClean="0">
                <a:latin typeface="Times New Roman" pitchFamily="18" charset="0"/>
                <a:cs typeface="Times New Roman" pitchFamily="18" charset="0"/>
              </a:rPr>
              <a:t> and tetanus </a:t>
            </a:r>
            <a:endParaRPr lang="sr-Latn-RS" sz="2800" dirty="0" smtClean="0">
              <a:latin typeface="Times New Roman" pitchFamily="18" charset="0"/>
              <a:cs typeface="Times New Roman" pitchFamily="18" charset="0"/>
            </a:endParaRPr>
          </a:p>
          <a:p>
            <a:pPr marL="3" marR="0">
              <a:lnSpc>
                <a:spcPts val="2894"/>
              </a:lnSpc>
              <a:spcBef>
                <a:spcPts val="0"/>
              </a:spcBef>
              <a:spcAft>
                <a:spcPts val="0"/>
              </a:spcAft>
            </a:pPr>
            <a:r>
              <a:rPr lang="en-US" sz="2800" dirty="0" smtClean="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Taking 1500 mg </a:t>
            </a:r>
            <a:r>
              <a:rPr lang="sr-Latn-RS" sz="2800" dirty="0" smtClean="0">
                <a:latin typeface="Times New Roman" pitchFamily="18" charset="0"/>
                <a:cs typeface="Times New Roman" pitchFamily="18" charset="0"/>
              </a:rPr>
              <a:t>C</a:t>
            </a:r>
            <a:r>
              <a:rPr lang="en-US" sz="2800" dirty="0" smtClean="0">
                <a:latin typeface="Times New Roman" pitchFamily="18" charset="0"/>
                <a:cs typeface="Times New Roman" pitchFamily="18" charset="0"/>
              </a:rPr>
              <a:t>a and 400-800 </a:t>
            </a:r>
            <a:r>
              <a:rPr lang="en-US" sz="2800" dirty="0" err="1" smtClean="0">
                <a:latin typeface="Times New Roman" pitchFamily="18" charset="0"/>
                <a:cs typeface="Times New Roman" pitchFamily="18" charset="0"/>
              </a:rPr>
              <a:t>i.j</a:t>
            </a:r>
            <a:r>
              <a:rPr lang="en-US" sz="2800" dirty="0" smtClean="0">
                <a:latin typeface="Times New Roman" pitchFamily="18" charset="0"/>
                <a:cs typeface="Times New Roman" pitchFamily="18" charset="0"/>
              </a:rPr>
              <a:t>. vitamin D</a:t>
            </a:r>
            <a:r>
              <a:rPr lang="sr-Latn-RS" sz="2800" dirty="0" smtClean="0">
                <a:latin typeface="Times New Roman" pitchFamily="18" charset="0"/>
                <a:cs typeface="Times New Roman" pitchFamily="18" charset="0"/>
              </a:rPr>
              <a:t>.</a:t>
            </a:r>
            <a:endParaRPr sz="2800" spc="-43" dirty="0">
              <a:solidFill>
                <a:srgbClr val="000000"/>
              </a:solidFill>
              <a:latin typeface="Times New Roman" pitchFamily="18" charset="0"/>
              <a:cs typeface="Times New Roman" pitchFamily="18" charset="0"/>
            </a:endParaRPr>
          </a:p>
        </p:txBody>
      </p:sp>
    </p:spTree>
  </p:cSld>
  <p:clrMapOvr>
    <a:masterClrMapping/>
  </p:clrMapOvr>
  <p:transition advTm="25912"/>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940749" y="614446"/>
            <a:ext cx="8346328" cy="525785"/>
          </a:xfrm>
          <a:prstGeom prst="rect">
            <a:avLst/>
          </a:prstGeom>
        </p:spPr>
        <p:txBody>
          <a:bodyPr vert="horz" wrap="square" lIns="0" tIns="0" rIns="0" bIns="0" rtlCol="0">
            <a:spAutoFit/>
          </a:bodyPr>
          <a:lstStyle/>
          <a:p>
            <a:pPr>
              <a:lnSpc>
                <a:spcPts val="4147"/>
              </a:lnSpc>
            </a:pPr>
            <a:r>
              <a:rPr lang="sr-Latn-RS" sz="4000"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Premature aging-</a:t>
            </a:r>
            <a:r>
              <a:rPr lang="en-US" sz="4000" b="1" dirty="0" err="1" smtClean="0">
                <a:solidFill>
                  <a:srgbClr val="C00000"/>
                </a:solidFill>
                <a:latin typeface="Times New Roman" pitchFamily="18" charset="0"/>
                <a:cs typeface="Times New Roman" pitchFamily="18" charset="0"/>
              </a:rPr>
              <a:t>progeria</a:t>
            </a:r>
            <a:endParaRPr sz="4000" b="1" spc="-20" dirty="0">
              <a:solidFill>
                <a:srgbClr val="C00000"/>
              </a:solidFill>
              <a:latin typeface="Times New Roman" pitchFamily="18" charset="0"/>
              <a:cs typeface="Times New Roman" pitchFamily="18" charset="0"/>
            </a:endParaRPr>
          </a:p>
        </p:txBody>
      </p:sp>
      <p:sp>
        <p:nvSpPr>
          <p:cNvPr id="4" name="object 4"/>
          <p:cNvSpPr txBox="1"/>
          <p:nvPr/>
        </p:nvSpPr>
        <p:spPr>
          <a:xfrm>
            <a:off x="549271" y="1695650"/>
            <a:ext cx="4279150" cy="446020"/>
          </a:xfrm>
          <a:prstGeom prst="rect">
            <a:avLst/>
          </a:prstGeom>
        </p:spPr>
        <p:txBody>
          <a:bodyPr vert="horz" wrap="square" lIns="0" tIns="0" rIns="0" bIns="0" rtlCol="0">
            <a:spAutoFit/>
          </a:bodyPr>
          <a:lstStyle/>
          <a:p>
            <a:pPr>
              <a:lnSpc>
                <a:spcPts val="3365"/>
              </a:lnSpc>
            </a:pPr>
            <a:r>
              <a:rPr sz="3250">
                <a:solidFill>
                  <a:srgbClr val="000000"/>
                </a:solidFill>
                <a:latin typeface="MBFIKR+Times-Roman"/>
                <a:cs typeface="MBFIKR+Times-Roman"/>
              </a:rPr>
              <a:t>-</a:t>
            </a:r>
            <a:r>
              <a:rPr sz="3250" spc="807">
                <a:solidFill>
                  <a:srgbClr val="000000"/>
                </a:solidFill>
                <a:latin typeface="MBFIKR+Times-Roman"/>
                <a:cs typeface="MBFIKR+Times-Roman"/>
              </a:rPr>
              <a:t> </a:t>
            </a:r>
            <a:r>
              <a:rPr lang="en-US" sz="3600" dirty="0" smtClean="0">
                <a:latin typeface="Times New Roman" pitchFamily="18" charset="0"/>
                <a:cs typeface="Times New Roman" pitchFamily="18" charset="0"/>
              </a:rPr>
              <a:t>Werner's syndrome</a:t>
            </a:r>
            <a:endParaRPr sz="3250" spc="-62" dirty="0">
              <a:solidFill>
                <a:srgbClr val="000000"/>
              </a:solidFill>
              <a:latin typeface="Times New Roman" pitchFamily="18" charset="0"/>
              <a:cs typeface="Times New Roman" pitchFamily="18" charset="0"/>
            </a:endParaRPr>
          </a:p>
        </p:txBody>
      </p:sp>
      <p:sp>
        <p:nvSpPr>
          <p:cNvPr id="5" name="object 5"/>
          <p:cNvSpPr txBox="1"/>
          <p:nvPr/>
        </p:nvSpPr>
        <p:spPr>
          <a:xfrm>
            <a:off x="549275" y="2286713"/>
            <a:ext cx="6741617" cy="882036"/>
          </a:xfrm>
          <a:prstGeom prst="rect">
            <a:avLst/>
          </a:prstGeom>
        </p:spPr>
        <p:txBody>
          <a:bodyPr vert="horz" wrap="square" lIns="0" tIns="0" rIns="0" bIns="0" rtlCol="0">
            <a:spAutoFit/>
          </a:bodyPr>
          <a:lstStyle/>
          <a:p>
            <a:pPr>
              <a:lnSpc>
                <a:spcPts val="3365"/>
              </a:lnSpc>
            </a:pPr>
            <a:r>
              <a:rPr sz="3250" smtClean="0">
                <a:solidFill>
                  <a:srgbClr val="000000"/>
                </a:solidFill>
                <a:latin typeface="Times New Roman" pitchFamily="18" charset="0"/>
                <a:cs typeface="Times New Roman" pitchFamily="18" charset="0"/>
              </a:rPr>
              <a:t>-</a:t>
            </a:r>
            <a:r>
              <a:rPr lang="sr-Latn-RS" sz="3250" dirty="0" smtClean="0">
                <a:solidFill>
                  <a:srgbClr val="000000"/>
                </a:solidFill>
                <a:latin typeface="Times New Roman" pitchFamily="18" charset="0"/>
                <a:cs typeface="Times New Roman" pitchFamily="18" charset="0"/>
              </a:rPr>
              <a:t>  </a:t>
            </a:r>
            <a:r>
              <a:rPr lang="en-US" sz="3600" dirty="0" smtClean="0">
                <a:latin typeface="Times New Roman" pitchFamily="18" charset="0"/>
                <a:cs typeface="Times New Roman" pitchFamily="18" charset="0"/>
              </a:rPr>
              <a:t>Hutchinson-Guilford syndrome</a:t>
            </a:r>
            <a:endParaRPr lang="sr-Latn-RS" sz="3600" dirty="0" smtClean="0">
              <a:latin typeface="Times New Roman" pitchFamily="18" charset="0"/>
              <a:cs typeface="Times New Roman" pitchFamily="18" charset="0"/>
            </a:endParaRPr>
          </a:p>
          <a:p>
            <a:pPr>
              <a:lnSpc>
                <a:spcPts val="3365"/>
              </a:lnSpc>
            </a:pPr>
            <a:r>
              <a:rPr lang="en-US" sz="3600" dirty="0" smtClean="0">
                <a:latin typeface="Times New Roman" pitchFamily="18" charset="0"/>
                <a:cs typeface="Times New Roman" pitchFamily="18" charset="0"/>
              </a:rPr>
              <a:t>- Down syndrome</a:t>
            </a:r>
            <a:endParaRPr sz="3250" spc="-62" dirty="0">
              <a:solidFill>
                <a:srgbClr val="000000"/>
              </a:solidFill>
              <a:latin typeface="Times New Roman" pitchFamily="18" charset="0"/>
              <a:cs typeface="Times New Roman" pitchFamily="18" charset="0"/>
            </a:endParaRPr>
          </a:p>
        </p:txBody>
      </p:sp>
    </p:spTree>
  </p:cSld>
  <p:clrMapOvr>
    <a:masterClrMapping/>
  </p:clrMapOvr>
  <p:transition advTm="14117"/>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361566" y="614446"/>
            <a:ext cx="5182683" cy="531107"/>
          </a:xfrm>
          <a:prstGeom prst="rect">
            <a:avLst/>
          </a:prstGeom>
        </p:spPr>
        <p:txBody>
          <a:bodyPr vert="horz" wrap="square" lIns="0" tIns="0" rIns="0" bIns="0" rtlCol="0">
            <a:spAutoFit/>
          </a:bodyPr>
          <a:lstStyle/>
          <a:p>
            <a:pPr>
              <a:lnSpc>
                <a:spcPts val="4147"/>
              </a:lnSpc>
            </a:pPr>
            <a:r>
              <a:rPr lang="sr-Latn-RS" sz="4000" dirty="0" smtClean="0">
                <a:solidFill>
                  <a:srgbClr val="C00000"/>
                </a:solidFill>
                <a:latin typeface="NIKMHC+TimesNewRoman,Bold"/>
                <a:cs typeface="Times New Roman" pitchFamily="18" charset="0"/>
              </a:rPr>
              <a:t>  </a:t>
            </a:r>
            <a:r>
              <a:rPr lang="en-US" sz="4000" dirty="0" smtClean="0">
                <a:latin typeface="Times New Roman" pitchFamily="18" charset="0"/>
                <a:cs typeface="Times New Roman" pitchFamily="18" charset="0"/>
              </a:rPr>
              <a:t> </a:t>
            </a:r>
            <a:r>
              <a:rPr lang="en-US" sz="4000" b="1" dirty="0" smtClean="0">
                <a:solidFill>
                  <a:srgbClr val="C00000"/>
                </a:solidFill>
                <a:latin typeface="Times New Roman" pitchFamily="18" charset="0"/>
                <a:cs typeface="Times New Roman" pitchFamily="18" charset="0"/>
              </a:rPr>
              <a:t>Werner's syndrome</a:t>
            </a:r>
            <a:endParaRPr sz="4000" b="1" spc="-17" dirty="0">
              <a:solidFill>
                <a:srgbClr val="C00000"/>
              </a:solidFill>
              <a:latin typeface="NIKMHC+TimesNewRoman,Bold"/>
              <a:cs typeface="NIKMHC+TimesNewRoman,Bold"/>
            </a:endParaRPr>
          </a:p>
        </p:txBody>
      </p:sp>
      <p:sp>
        <p:nvSpPr>
          <p:cNvPr id="4" name="object 4"/>
          <p:cNvSpPr txBox="1"/>
          <p:nvPr/>
        </p:nvSpPr>
        <p:spPr>
          <a:xfrm>
            <a:off x="549271" y="1688076"/>
            <a:ext cx="7228240" cy="325025"/>
          </a:xfrm>
          <a:prstGeom prst="rect">
            <a:avLst/>
          </a:prstGeom>
        </p:spPr>
        <p:txBody>
          <a:bodyPr vert="horz" wrap="square" lIns="0" tIns="0" rIns="0" bIns="0" rtlCol="0">
            <a:spAutoFit/>
          </a:bodyPr>
          <a:lstStyle/>
          <a:p>
            <a:pPr>
              <a:lnSpc>
                <a:spcPts val="2503"/>
              </a:lnSpc>
            </a:pPr>
            <a:r>
              <a:rPr sz="2400">
                <a:solidFill>
                  <a:srgbClr val="000000"/>
                </a:solidFill>
                <a:latin typeface="Arial"/>
                <a:cs typeface="Arial"/>
              </a:rPr>
              <a:t>•</a:t>
            </a:r>
            <a:r>
              <a:rPr sz="2400" spc="1261">
                <a:solidFill>
                  <a:srgbClr val="000000"/>
                </a:solidFill>
                <a:latin typeface="Times New Roman"/>
                <a:cs typeface="Times New Roman"/>
              </a:rPr>
              <a:t> </a:t>
            </a:r>
            <a:r>
              <a:rPr lang="en-US" sz="2400" dirty="0" err="1" smtClean="0">
                <a:latin typeface="Times New Roman" pitchFamily="18" charset="0"/>
                <a:cs typeface="Times New Roman" pitchFamily="18" charset="0"/>
              </a:rPr>
              <a:t>Autosomal</a:t>
            </a:r>
            <a:r>
              <a:rPr lang="en-US" sz="2400" dirty="0" smtClean="0">
                <a:latin typeface="Times New Roman" pitchFamily="18" charset="0"/>
                <a:cs typeface="Times New Roman" pitchFamily="18" charset="0"/>
              </a:rPr>
              <a:t> recessive disease (chromosome 8</a:t>
            </a:r>
            <a:r>
              <a:rPr lang="sr-Latn-RS" sz="2400" dirty="0" smtClean="0">
                <a:latin typeface="Times New Roman" pitchFamily="18" charset="0"/>
                <a:cs typeface="Times New Roman" pitchFamily="18" charset="0"/>
              </a:rPr>
              <a:t>).</a:t>
            </a:r>
            <a:endParaRPr sz="2400" spc="-30" dirty="0">
              <a:solidFill>
                <a:srgbClr val="000000"/>
              </a:solidFill>
              <a:latin typeface="Times New Roman" pitchFamily="18" charset="0"/>
              <a:cs typeface="Times New Roman" pitchFamily="18" charset="0"/>
            </a:endParaRPr>
          </a:p>
        </p:txBody>
      </p:sp>
      <p:sp>
        <p:nvSpPr>
          <p:cNvPr id="5" name="object 5"/>
          <p:cNvSpPr txBox="1"/>
          <p:nvPr/>
        </p:nvSpPr>
        <p:spPr>
          <a:xfrm>
            <a:off x="549271" y="2126869"/>
            <a:ext cx="8946068" cy="320601"/>
          </a:xfrm>
          <a:prstGeom prst="rect">
            <a:avLst/>
          </a:prstGeom>
        </p:spPr>
        <p:txBody>
          <a:bodyPr vert="horz" wrap="square" lIns="0" tIns="0" rIns="0" bIns="0" rtlCol="0">
            <a:spAutoFit/>
          </a:bodyPr>
          <a:lstStyle/>
          <a:p>
            <a:pPr>
              <a:lnSpc>
                <a:spcPts val="2503"/>
              </a:lnSpc>
            </a:pPr>
            <a:r>
              <a:rPr sz="2400">
                <a:solidFill>
                  <a:srgbClr val="000000"/>
                </a:solidFill>
                <a:latin typeface="Arial"/>
                <a:cs typeface="Arial"/>
              </a:rPr>
              <a:t>•</a:t>
            </a:r>
            <a:r>
              <a:rPr sz="2400" spc="1261">
                <a:solidFill>
                  <a:srgbClr val="000000"/>
                </a:solidFill>
                <a:latin typeface="Times New Roman"/>
                <a:cs typeface="Times New Roman"/>
              </a:rPr>
              <a:t> </a:t>
            </a:r>
            <a:r>
              <a:rPr lang="en-US" sz="2400" dirty="0" smtClean="0">
                <a:latin typeface="Times New Roman" pitchFamily="18" charset="0"/>
                <a:cs typeface="Times New Roman" pitchFamily="18" charset="0"/>
              </a:rPr>
              <a:t> Accumulation of deletions and mutations in highly mitotic cells</a:t>
            </a:r>
            <a:r>
              <a:rPr lang="sr-Latn-RS" sz="2400" dirty="0" smtClean="0"/>
              <a:t>.</a:t>
            </a:r>
            <a:r>
              <a:rPr lang="en-US" sz="2400" dirty="0" smtClean="0"/>
              <a:t> </a:t>
            </a:r>
            <a:endParaRPr sz="2400" dirty="0">
              <a:solidFill>
                <a:srgbClr val="000000"/>
              </a:solidFill>
              <a:latin typeface="BIIBQK+TimesNewRoman"/>
              <a:cs typeface="BIIBQK+TimesNewRoman"/>
            </a:endParaRPr>
          </a:p>
        </p:txBody>
      </p:sp>
      <p:sp>
        <p:nvSpPr>
          <p:cNvPr id="7" name="object 7"/>
          <p:cNvSpPr txBox="1"/>
          <p:nvPr/>
        </p:nvSpPr>
        <p:spPr>
          <a:xfrm>
            <a:off x="609600" y="2895600"/>
            <a:ext cx="6373226" cy="320601"/>
          </a:xfrm>
          <a:prstGeom prst="rect">
            <a:avLst/>
          </a:prstGeom>
        </p:spPr>
        <p:txBody>
          <a:bodyPr vert="horz" wrap="square" lIns="0" tIns="0" rIns="0" bIns="0" rtlCol="0">
            <a:spAutoFit/>
          </a:bodyPr>
          <a:lstStyle/>
          <a:p>
            <a:pPr>
              <a:lnSpc>
                <a:spcPts val="2503"/>
              </a:lnSpc>
            </a:pPr>
            <a:r>
              <a:rPr sz="2400">
                <a:solidFill>
                  <a:srgbClr val="000000"/>
                </a:solidFill>
                <a:latin typeface="Arial"/>
                <a:cs typeface="Arial"/>
              </a:rPr>
              <a:t>•</a:t>
            </a:r>
            <a:r>
              <a:rPr sz="2400" spc="1261">
                <a:solidFill>
                  <a:srgbClr val="000000"/>
                </a:solidFill>
                <a:latin typeface="Times New Roman"/>
                <a:cs typeface="Times New Roman"/>
              </a:rPr>
              <a:t> </a:t>
            </a:r>
            <a:r>
              <a:rPr lang="en-US" sz="2400" dirty="0" smtClean="0"/>
              <a:t> </a:t>
            </a:r>
            <a:r>
              <a:rPr lang="en-US" sz="2400" dirty="0" smtClean="0">
                <a:latin typeface="Times New Roman" pitchFamily="18" charset="0"/>
                <a:cs typeface="Times New Roman" pitchFamily="18" charset="0"/>
              </a:rPr>
              <a:t>Life expectancy 44-47 years</a:t>
            </a:r>
            <a:r>
              <a:rPr lang="sr-Latn-RS" sz="2400" dirty="0" smtClean="0">
                <a:latin typeface="Times New Roman" pitchFamily="18" charset="0"/>
                <a:cs typeface="Times New Roman" pitchFamily="18" charset="0"/>
              </a:rPr>
              <a:t>.</a:t>
            </a:r>
            <a:endParaRPr sz="2400" spc="-37" dirty="0">
              <a:solidFill>
                <a:srgbClr val="000000"/>
              </a:solidFill>
              <a:latin typeface="Times New Roman" pitchFamily="18" charset="0"/>
              <a:cs typeface="Times New Roman" pitchFamily="18" charset="0"/>
            </a:endParaRPr>
          </a:p>
        </p:txBody>
      </p:sp>
      <p:sp>
        <p:nvSpPr>
          <p:cNvPr id="8" name="object 8"/>
          <p:cNvSpPr txBox="1"/>
          <p:nvPr/>
        </p:nvSpPr>
        <p:spPr>
          <a:xfrm>
            <a:off x="549279" y="3376550"/>
            <a:ext cx="7321129" cy="320601"/>
          </a:xfrm>
          <a:prstGeom prst="rect">
            <a:avLst/>
          </a:prstGeom>
        </p:spPr>
        <p:txBody>
          <a:bodyPr vert="horz" wrap="square" lIns="0" tIns="0" rIns="0" bIns="0" rtlCol="0">
            <a:spAutoFit/>
          </a:bodyPr>
          <a:lstStyle/>
          <a:p>
            <a:pPr>
              <a:lnSpc>
                <a:spcPts val="2503"/>
              </a:lnSpc>
            </a:pPr>
            <a:r>
              <a:rPr sz="2400">
                <a:solidFill>
                  <a:srgbClr val="000000"/>
                </a:solidFill>
                <a:latin typeface="Arial"/>
                <a:cs typeface="Arial"/>
              </a:rPr>
              <a:t>•</a:t>
            </a:r>
            <a:r>
              <a:rPr sz="2400" spc="1261">
                <a:solidFill>
                  <a:srgbClr val="000000"/>
                </a:solidFill>
                <a:latin typeface="Times New Roman"/>
                <a:cs typeface="Times New Roman"/>
              </a:rPr>
              <a:t> </a:t>
            </a:r>
            <a:r>
              <a:rPr lang="en-US" sz="2400" dirty="0" smtClean="0"/>
              <a:t> </a:t>
            </a:r>
            <a:r>
              <a:rPr lang="en-US" sz="2400" dirty="0" smtClean="0">
                <a:latin typeface="Times New Roman" pitchFamily="18" charset="0"/>
                <a:cs typeface="Times New Roman" pitchFamily="18" charset="0"/>
              </a:rPr>
              <a:t>Elderly appearance of people in their thirties</a:t>
            </a:r>
            <a:r>
              <a:rPr lang="sr-Latn-RS" sz="2400" dirty="0" smtClean="0"/>
              <a:t>.</a:t>
            </a:r>
            <a:endParaRPr sz="2400" spc="-31" dirty="0">
              <a:solidFill>
                <a:srgbClr val="000000"/>
              </a:solidFill>
              <a:latin typeface="BIIBQK+TimesNewRoman"/>
              <a:cs typeface="BIIBQK+TimesNewRoman"/>
            </a:endParaRPr>
          </a:p>
        </p:txBody>
      </p:sp>
      <p:sp>
        <p:nvSpPr>
          <p:cNvPr id="9" name="object 6"/>
          <p:cNvSpPr txBox="1"/>
          <p:nvPr/>
        </p:nvSpPr>
        <p:spPr>
          <a:xfrm>
            <a:off x="892493" y="2489450"/>
            <a:ext cx="1609436"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17" dirty="0">
              <a:solidFill>
                <a:srgbClr val="000000"/>
              </a:solidFill>
              <a:latin typeface="BIIBQK+TimesNewRoman"/>
              <a:cs typeface="BIIBQK+TimesNewRoman"/>
            </a:endParaRPr>
          </a:p>
        </p:txBody>
      </p:sp>
      <p:sp>
        <p:nvSpPr>
          <p:cNvPr id="10" name="object 6"/>
          <p:cNvSpPr txBox="1"/>
          <p:nvPr/>
        </p:nvSpPr>
        <p:spPr>
          <a:xfrm>
            <a:off x="1066800" y="2590800"/>
            <a:ext cx="1609436"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17" dirty="0">
              <a:solidFill>
                <a:srgbClr val="000000"/>
              </a:solidFill>
              <a:latin typeface="BIIBQK+TimesNewRoman"/>
              <a:cs typeface="BIIBQK+TimesNewRoman"/>
            </a:endParaRPr>
          </a:p>
        </p:txBody>
      </p:sp>
    </p:spTree>
  </p:cSld>
  <p:clrMapOvr>
    <a:masterClrMapping/>
  </p:clrMapOvr>
  <p:transition advTm="2199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912174" y="614446"/>
            <a:ext cx="8429525" cy="1051570"/>
          </a:xfrm>
          <a:prstGeom prst="rect">
            <a:avLst/>
          </a:prstGeom>
        </p:spPr>
        <p:txBody>
          <a:bodyPr vert="horz" wrap="square" lIns="0" tIns="0" rIns="0" bIns="0" rtlCol="0">
            <a:spAutoFit/>
          </a:bodyPr>
          <a:lstStyle/>
          <a:p>
            <a:pPr>
              <a:lnSpc>
                <a:spcPts val="4147"/>
              </a:lnSpc>
            </a:pPr>
            <a:r>
              <a:rPr lang="en-US" sz="4000" dirty="0" smtClean="0"/>
              <a:t/>
            </a:r>
            <a:br>
              <a:rPr lang="en-US" sz="4000" dirty="0" smtClean="0"/>
            </a:br>
            <a:r>
              <a:rPr lang="en-US" sz="4000" dirty="0" smtClean="0">
                <a:solidFill>
                  <a:srgbClr val="C00000"/>
                </a:solidFill>
                <a:latin typeface="Times New Roman" pitchFamily="18" charset="0"/>
                <a:cs typeface="Times New Roman" pitchFamily="18" charset="0"/>
              </a:rPr>
              <a:t>Hutchinson-Guilford syndrome</a:t>
            </a:r>
            <a:endParaRPr sz="4000" spc="-17" dirty="0">
              <a:solidFill>
                <a:srgbClr val="C00000"/>
              </a:solidFill>
              <a:latin typeface="Times New Roman" pitchFamily="18" charset="0"/>
              <a:cs typeface="Times New Roman" pitchFamily="18" charset="0"/>
            </a:endParaRPr>
          </a:p>
        </p:txBody>
      </p:sp>
      <p:sp>
        <p:nvSpPr>
          <p:cNvPr id="4" name="object 4"/>
          <p:cNvSpPr txBox="1"/>
          <p:nvPr/>
        </p:nvSpPr>
        <p:spPr>
          <a:xfrm>
            <a:off x="549257" y="1683183"/>
            <a:ext cx="5084872" cy="2564805"/>
          </a:xfrm>
          <a:prstGeom prst="rect">
            <a:avLst/>
          </a:prstGeom>
        </p:spPr>
        <p:txBody>
          <a:bodyPr vert="horz" wrap="square" lIns="0" tIns="0" rIns="0" bIns="0" rtlCol="0">
            <a:spAutoFit/>
          </a:bodyPr>
          <a:lstStyle/>
          <a:p>
            <a:pPr marL="14" marR="0">
              <a:lnSpc>
                <a:spcPts val="2737"/>
              </a:lnSpc>
              <a:spcBef>
                <a:spcPts val="0"/>
              </a:spcBef>
              <a:spcAft>
                <a:spcPts val="0"/>
              </a:spcAft>
            </a:pPr>
            <a:r>
              <a:rPr sz="2650">
                <a:solidFill>
                  <a:srgbClr val="000000"/>
                </a:solidFill>
                <a:latin typeface="Times New Roman" pitchFamily="18" charset="0"/>
                <a:cs typeface="Times New Roman" pitchFamily="18" charset="0"/>
              </a:rPr>
              <a:t>•</a:t>
            </a:r>
            <a:r>
              <a:rPr sz="2650" spc="1111">
                <a:solidFill>
                  <a:srgbClr val="00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About thirty patients in the world</a:t>
            </a:r>
            <a:r>
              <a:rPr lang="sr-Latn-RS"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endParaRPr lang="sr-Latn-RS" sz="2800" dirty="0" smtClean="0">
              <a:latin typeface="Times New Roman" pitchFamily="18" charset="0"/>
              <a:cs typeface="Times New Roman" pitchFamily="18" charset="0"/>
            </a:endParaRPr>
          </a:p>
          <a:p>
            <a:pPr marL="14" marR="0">
              <a:lnSpc>
                <a:spcPts val="2737"/>
              </a:lnSpc>
              <a:spcBef>
                <a:spcPts val="0"/>
              </a:spcBef>
              <a:spcAft>
                <a:spcPts val="0"/>
              </a:spcAft>
            </a:pPr>
            <a:r>
              <a:rPr lang="en-US" sz="2800" dirty="0" smtClean="0">
                <a:latin typeface="Times New Roman" pitchFamily="18" charset="0"/>
                <a:cs typeface="Times New Roman" pitchFamily="18" charset="0"/>
              </a:rPr>
              <a:t>• Mutations of a large number of genes (identified mutations of 73 genes).</a:t>
            </a:r>
            <a:endParaRPr sz="2650" spc="-15" dirty="0">
              <a:solidFill>
                <a:srgbClr val="000000"/>
              </a:solidFill>
              <a:latin typeface="Times New Roman" pitchFamily="18" charset="0"/>
              <a:cs typeface="Times New Roman" pitchFamily="18" charset="0"/>
            </a:endParaRPr>
          </a:p>
          <a:p>
            <a:pPr>
              <a:lnSpc>
                <a:spcPts val="2737"/>
              </a:lnSpc>
              <a:spcBef>
                <a:spcPts val="1070"/>
              </a:spcBef>
            </a:pPr>
            <a:r>
              <a:rPr sz="2650" smtClean="0">
                <a:solidFill>
                  <a:srgbClr val="000000"/>
                </a:solidFill>
                <a:latin typeface="Arial"/>
                <a:cs typeface="Arial"/>
              </a:rPr>
              <a:t>•</a:t>
            </a:r>
            <a:r>
              <a:rPr lang="en-US" sz="2800" dirty="0" smtClean="0"/>
              <a:t> </a:t>
            </a:r>
            <a:r>
              <a:rPr lang="en-US" sz="2800" dirty="0" smtClean="0">
                <a:latin typeface="Times New Roman" pitchFamily="18" charset="0"/>
                <a:cs typeface="Times New Roman" pitchFamily="18" charset="0"/>
              </a:rPr>
              <a:t>Rapid skin wrinkling and aging appearance of children.</a:t>
            </a:r>
            <a:r>
              <a:rPr sz="2650" spc="1111" smtClean="0">
                <a:solidFill>
                  <a:srgbClr val="000000"/>
                </a:solidFill>
                <a:latin typeface="Times New Roman" pitchFamily="18" charset="0"/>
                <a:cs typeface="Times New Roman" pitchFamily="18" charset="0"/>
              </a:rPr>
              <a:t> </a:t>
            </a:r>
            <a:endParaRPr sz="2650" dirty="0">
              <a:solidFill>
                <a:srgbClr val="000000"/>
              </a:solidFill>
              <a:latin typeface="Times New Roman" pitchFamily="18" charset="0"/>
              <a:cs typeface="Times New Roman" pitchFamily="18" charset="0"/>
            </a:endParaRPr>
          </a:p>
        </p:txBody>
      </p:sp>
      <p:sp>
        <p:nvSpPr>
          <p:cNvPr id="5" name="object 5"/>
          <p:cNvSpPr txBox="1"/>
          <p:nvPr/>
        </p:nvSpPr>
        <p:spPr>
          <a:xfrm>
            <a:off x="549252" y="3590982"/>
            <a:ext cx="4766672" cy="2885405"/>
          </a:xfrm>
          <a:prstGeom prst="rect">
            <a:avLst/>
          </a:prstGeom>
        </p:spPr>
        <p:txBody>
          <a:bodyPr vert="horz" wrap="square" lIns="0" tIns="0" rIns="0" bIns="0" rtlCol="0">
            <a:spAutoFit/>
          </a:bodyPr>
          <a:lstStyle/>
          <a:p>
            <a:pPr marL="333692" marR="0">
              <a:lnSpc>
                <a:spcPts val="2737"/>
              </a:lnSpc>
              <a:spcBef>
                <a:spcPts val="0"/>
              </a:spcBef>
              <a:spcAft>
                <a:spcPts val="0"/>
              </a:spcAft>
            </a:pPr>
            <a:endParaRPr sz="2650" spc="-17" dirty="0">
              <a:solidFill>
                <a:srgbClr val="000000"/>
              </a:solidFill>
              <a:latin typeface="BIIBQK+TimesNewRoman"/>
              <a:cs typeface="BIIBQK+TimesNewRoman"/>
            </a:endParaRPr>
          </a:p>
          <a:p>
            <a:endParaRPr lang="sr-Latn-RS" sz="2650" dirty="0" smtClean="0">
              <a:solidFill>
                <a:srgbClr val="000000"/>
              </a:solidFill>
              <a:latin typeface="Arial"/>
              <a:cs typeface="Arial"/>
            </a:endParaRPr>
          </a:p>
          <a:p>
            <a:r>
              <a:rPr sz="2650" smtClean="0">
                <a:solidFill>
                  <a:srgbClr val="000000"/>
                </a:solidFill>
                <a:latin typeface="Arial"/>
                <a:cs typeface="Arial"/>
              </a:rPr>
              <a:t>•</a:t>
            </a:r>
            <a:r>
              <a:rPr lang="sr-Latn-RS" sz="2650" dirty="0" smtClean="0">
                <a:solidFill>
                  <a:srgbClr val="00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Small </a:t>
            </a:r>
            <a:r>
              <a:rPr lang="en-US" sz="2800" dirty="0" err="1" smtClean="0">
                <a:latin typeface="Times New Roman" pitchFamily="18" charset="0"/>
                <a:cs typeface="Times New Roman" pitchFamily="18" charset="0"/>
              </a:rPr>
              <a:t>growth,genera</a:t>
            </a:r>
            <a:r>
              <a:rPr lang="sr-Latn-RS" sz="2800" dirty="0" smtClean="0">
                <a:latin typeface="Times New Roman" pitchFamily="18" charset="0"/>
                <a:cs typeface="Times New Roman" pitchFamily="18" charset="0"/>
              </a:rPr>
              <a:t>lized</a:t>
            </a:r>
            <a:r>
              <a:rPr lang="en-US" sz="2800" dirty="0" smtClean="0">
                <a:latin typeface="Times New Roman" pitchFamily="18" charset="0"/>
                <a:cs typeface="Times New Roman" pitchFamily="18" charset="0"/>
              </a:rPr>
              <a:t> alopecia, dystrophy nails, later sex maturation</a:t>
            </a:r>
            <a:r>
              <a:rPr lang="en-US" sz="2800" dirty="0" smtClean="0"/>
              <a:t>.</a:t>
            </a:r>
          </a:p>
          <a:p>
            <a:r>
              <a:rPr lang="en-US" sz="2800" dirty="0" smtClean="0"/>
              <a:t/>
            </a:r>
            <a:br>
              <a:rPr lang="en-US" sz="2800" dirty="0" smtClean="0"/>
            </a:br>
            <a:r>
              <a:rPr lang="sr-Latn-RS" sz="2800" dirty="0" smtClean="0"/>
              <a:t> </a:t>
            </a:r>
            <a:endParaRPr sz="2650" spc="-15" dirty="0">
              <a:solidFill>
                <a:srgbClr val="000000"/>
              </a:solidFill>
              <a:latin typeface="BIIBQK+TimesNewRoman"/>
              <a:cs typeface="BIIBQK+TimesNewRoman"/>
            </a:endParaRPr>
          </a:p>
        </p:txBody>
      </p:sp>
    </p:spTree>
  </p:cSld>
  <p:clrMapOvr>
    <a:masterClrMapping/>
  </p:clrMapOvr>
  <p:transition advTm="29691"/>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561591" y="614446"/>
            <a:ext cx="4783613" cy="526554"/>
          </a:xfrm>
          <a:prstGeom prst="rect">
            <a:avLst/>
          </a:prstGeom>
        </p:spPr>
        <p:txBody>
          <a:bodyPr vert="horz" wrap="square" lIns="0" tIns="0" rIns="0" bIns="0" rtlCol="0">
            <a:spAutoFit/>
          </a:bodyPr>
          <a:lstStyle/>
          <a:p>
            <a:pPr>
              <a:lnSpc>
                <a:spcPts val="4147"/>
              </a:lnSpc>
            </a:pPr>
            <a:r>
              <a:rPr lang="sr-Latn-RS" sz="4000" dirty="0" smtClean="0"/>
              <a:t>  </a:t>
            </a:r>
            <a:r>
              <a:rPr lang="en-US" sz="4000" b="1" dirty="0" smtClean="0">
                <a:solidFill>
                  <a:srgbClr val="C00000"/>
                </a:solidFill>
                <a:latin typeface="Times New Roman" pitchFamily="18" charset="0"/>
                <a:cs typeface="Times New Roman" pitchFamily="18" charset="0"/>
              </a:rPr>
              <a:t>Down syndrome</a:t>
            </a:r>
            <a:endParaRPr sz="4000" b="1" spc="-15" dirty="0">
              <a:solidFill>
                <a:srgbClr val="C00000"/>
              </a:solidFill>
              <a:latin typeface="Times New Roman" pitchFamily="18" charset="0"/>
              <a:cs typeface="Times New Roman" pitchFamily="18" charset="0"/>
            </a:endParaRPr>
          </a:p>
        </p:txBody>
      </p:sp>
      <p:sp>
        <p:nvSpPr>
          <p:cNvPr id="4" name="object 4"/>
          <p:cNvSpPr txBox="1"/>
          <p:nvPr/>
        </p:nvSpPr>
        <p:spPr>
          <a:xfrm>
            <a:off x="609600" y="1219200"/>
            <a:ext cx="3972300" cy="961802"/>
          </a:xfrm>
          <a:prstGeom prst="rect">
            <a:avLst/>
          </a:prstGeom>
        </p:spPr>
        <p:txBody>
          <a:bodyPr vert="horz" wrap="square" lIns="0" tIns="0" rIns="0" bIns="0" rtlCol="0">
            <a:spAutoFit/>
          </a:bodyPr>
          <a:lstStyle/>
          <a:p>
            <a:pPr>
              <a:lnSpc>
                <a:spcPts val="2503"/>
              </a:lnSpc>
            </a:pPr>
            <a:r>
              <a:rPr sz="2400" smtClean="0">
                <a:solidFill>
                  <a:srgbClr val="000000"/>
                </a:solidFill>
                <a:latin typeface="Arial"/>
                <a:cs typeface="Arial"/>
              </a:rPr>
              <a:t>•</a:t>
            </a:r>
            <a:r>
              <a:rPr lang="en-US" sz="2400" dirty="0" err="1" smtClean="0">
                <a:latin typeface="Times New Roman" pitchFamily="18" charset="0"/>
                <a:cs typeface="Times New Roman" pitchFamily="18" charset="0"/>
              </a:rPr>
              <a:t>Trisomy</a:t>
            </a:r>
            <a:r>
              <a:rPr lang="en-US" sz="2400" dirty="0" smtClean="0">
                <a:latin typeface="Times New Roman" pitchFamily="18" charset="0"/>
                <a:cs typeface="Times New Roman" pitchFamily="18" charset="0"/>
              </a:rPr>
              <a:t> of the 21st chromosome</a:t>
            </a:r>
            <a:r>
              <a:rPr lang="sr-Latn-RS" sz="2400" dirty="0" smtClean="0">
                <a:latin typeface="Times New Roman" pitchFamily="18" charset="0"/>
                <a:cs typeface="Times New Roman" pitchFamily="18" charset="0"/>
              </a:rPr>
              <a:t>.</a:t>
            </a:r>
          </a:p>
          <a:p>
            <a:pPr>
              <a:lnSpc>
                <a:spcPts val="2503"/>
              </a:lnSpc>
            </a:pPr>
            <a:endParaRPr sz="2400" spc="-21" dirty="0">
              <a:solidFill>
                <a:srgbClr val="000000"/>
              </a:solidFill>
              <a:latin typeface="BIIBQK+TimesNewRoman"/>
              <a:cs typeface="BIIBQK+TimesNewRoman"/>
            </a:endParaRPr>
          </a:p>
        </p:txBody>
      </p:sp>
      <p:sp>
        <p:nvSpPr>
          <p:cNvPr id="5" name="object 5"/>
          <p:cNvSpPr txBox="1"/>
          <p:nvPr/>
        </p:nvSpPr>
        <p:spPr>
          <a:xfrm>
            <a:off x="549275" y="2126869"/>
            <a:ext cx="7739384" cy="320601"/>
          </a:xfrm>
          <a:prstGeom prst="rect">
            <a:avLst/>
          </a:prstGeom>
        </p:spPr>
        <p:txBody>
          <a:bodyPr vert="horz" wrap="square" lIns="0" tIns="0" rIns="0" bIns="0" rtlCol="0">
            <a:spAutoFit/>
          </a:bodyPr>
          <a:lstStyle/>
          <a:p>
            <a:pPr>
              <a:lnSpc>
                <a:spcPts val="2503"/>
              </a:lnSpc>
            </a:pPr>
            <a:r>
              <a:rPr sz="2400" smtClean="0">
                <a:solidFill>
                  <a:srgbClr val="000000"/>
                </a:solidFill>
                <a:latin typeface="Arial"/>
                <a:cs typeface="Arial"/>
              </a:rPr>
              <a:t>•</a:t>
            </a:r>
            <a:r>
              <a:rPr lang="sr-Latn-RS" sz="2400" dirty="0" smtClean="0">
                <a:solidFill>
                  <a:srgbClr val="000000"/>
                </a:solidFill>
                <a:latin typeface="Arial"/>
                <a:cs typeface="Arial"/>
              </a:rPr>
              <a:t> </a:t>
            </a:r>
            <a:r>
              <a:rPr lang="en-US" sz="2400" dirty="0" smtClean="0">
                <a:latin typeface="Times New Roman" pitchFamily="18" charset="0"/>
                <a:cs typeface="Times New Roman" pitchFamily="18" charset="0"/>
              </a:rPr>
              <a:t>Telomere shortening in cells of the immune system</a:t>
            </a:r>
            <a:r>
              <a:rPr lang="sr-Latn-RS" sz="2400" dirty="0" smtClean="0">
                <a:latin typeface="Times New Roman" pitchFamily="18" charset="0"/>
                <a:cs typeface="Times New Roman" pitchFamily="18" charset="0"/>
              </a:rPr>
              <a:t>.</a:t>
            </a:r>
            <a:endParaRPr sz="2400" spc="-10" dirty="0">
              <a:solidFill>
                <a:srgbClr val="000000"/>
              </a:solidFill>
              <a:latin typeface="Times New Roman" pitchFamily="18" charset="0"/>
              <a:cs typeface="Times New Roman" pitchFamily="18" charset="0"/>
            </a:endParaRPr>
          </a:p>
        </p:txBody>
      </p:sp>
      <p:sp>
        <p:nvSpPr>
          <p:cNvPr id="6" name="object 6"/>
          <p:cNvSpPr txBox="1"/>
          <p:nvPr/>
        </p:nvSpPr>
        <p:spPr>
          <a:xfrm>
            <a:off x="549266" y="2565650"/>
            <a:ext cx="8601861" cy="641201"/>
          </a:xfrm>
          <a:prstGeom prst="rect">
            <a:avLst/>
          </a:prstGeom>
        </p:spPr>
        <p:txBody>
          <a:bodyPr vert="horz" wrap="square" lIns="0" tIns="0" rIns="0" bIns="0" rtlCol="0">
            <a:spAutoFit/>
          </a:bodyPr>
          <a:lstStyle/>
          <a:p>
            <a:pPr>
              <a:lnSpc>
                <a:spcPts val="2503"/>
              </a:lnSpc>
            </a:pPr>
            <a:r>
              <a:rPr sz="2400" smtClean="0">
                <a:solidFill>
                  <a:srgbClr val="000000"/>
                </a:solidFill>
                <a:latin typeface="Arial"/>
                <a:cs typeface="Arial"/>
              </a:rPr>
              <a:t>•</a:t>
            </a:r>
            <a:r>
              <a:rPr lang="en-US" sz="2400" dirty="0" smtClean="0">
                <a:latin typeface="Times New Roman" pitchFamily="18" charset="0"/>
                <a:cs typeface="Times New Roman" pitchFamily="18" charset="0"/>
              </a:rPr>
              <a:t>Development of </a:t>
            </a:r>
            <a:r>
              <a:rPr lang="en-US" sz="2400" dirty="0" err="1" smtClean="0">
                <a:latin typeface="Times New Roman" pitchFamily="18" charset="0"/>
                <a:cs typeface="Times New Roman" pitchFamily="18" charset="0"/>
              </a:rPr>
              <a:t>neuropathological</a:t>
            </a:r>
            <a:r>
              <a:rPr lang="en-US" sz="2400" dirty="0" smtClean="0">
                <a:latin typeface="Times New Roman" pitchFamily="18" charset="0"/>
                <a:cs typeface="Times New Roman" pitchFamily="18" charset="0"/>
              </a:rPr>
              <a:t> changes characteristic of Alzheimer's disease before the age of 50.</a:t>
            </a:r>
            <a:r>
              <a:rPr sz="2400" spc="-70" smtClean="0">
                <a:solidFill>
                  <a:srgbClr val="000000"/>
                </a:solidFill>
                <a:latin typeface="Times New Roman" pitchFamily="18" charset="0"/>
                <a:cs typeface="Times New Roman" pitchFamily="18" charset="0"/>
              </a:rPr>
              <a:t> </a:t>
            </a:r>
            <a:endParaRPr sz="2400" spc="25" dirty="0">
              <a:solidFill>
                <a:srgbClr val="000000"/>
              </a:solidFill>
              <a:latin typeface="Times New Roman" pitchFamily="18" charset="0"/>
              <a:cs typeface="Times New Roman" pitchFamily="18" charset="0"/>
            </a:endParaRPr>
          </a:p>
        </p:txBody>
      </p:sp>
      <p:sp>
        <p:nvSpPr>
          <p:cNvPr id="8" name="object 7"/>
          <p:cNvSpPr txBox="1"/>
          <p:nvPr/>
        </p:nvSpPr>
        <p:spPr>
          <a:xfrm>
            <a:off x="892487" y="2927966"/>
            <a:ext cx="6489297"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dirty="0">
              <a:solidFill>
                <a:srgbClr val="000000"/>
              </a:solidFill>
              <a:latin typeface="BIIBQK+TimesNewRoman"/>
              <a:cs typeface="BIIBQK+TimesNewRoman"/>
            </a:endParaRPr>
          </a:p>
        </p:txBody>
      </p:sp>
    </p:spTree>
  </p:cSld>
  <p:clrMapOvr>
    <a:masterClrMapping/>
  </p:clrMapOvr>
  <p:transition advTm="25261"/>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721364" y="283924"/>
            <a:ext cx="8194036" cy="743793"/>
          </a:xfrm>
          <a:prstGeom prst="rect">
            <a:avLst/>
          </a:prstGeom>
        </p:spPr>
        <p:txBody>
          <a:bodyPr vert="horz" wrap="square" lIns="0" tIns="0" rIns="0" bIns="0" rtlCol="0">
            <a:spAutoFit/>
          </a:bodyPr>
          <a:lstStyle/>
          <a:p>
            <a:pPr>
              <a:lnSpc>
                <a:spcPts val="2896"/>
              </a:lnSpc>
            </a:pPr>
            <a:r>
              <a:rPr lang="en-US" sz="2800" b="1" dirty="0" smtClean="0">
                <a:solidFill>
                  <a:srgbClr val="C00000"/>
                </a:solidFill>
                <a:latin typeface="Times New Roman" pitchFamily="18" charset="0"/>
                <a:cs typeface="Times New Roman" pitchFamily="18" charset="0"/>
              </a:rPr>
              <a:t>"Everyone wants to live long, but no one wants to be old."</a:t>
            </a:r>
            <a:endParaRPr sz="2800" b="1" dirty="0">
              <a:solidFill>
                <a:srgbClr val="C00000"/>
              </a:solidFill>
              <a:latin typeface="Times New Roman" pitchFamily="18" charset="0"/>
              <a:cs typeface="Times New Roman" pitchFamily="18" charset="0"/>
            </a:endParaRPr>
          </a:p>
        </p:txBody>
      </p:sp>
      <p:sp>
        <p:nvSpPr>
          <p:cNvPr id="5" name="object 5"/>
          <p:cNvSpPr txBox="1"/>
          <p:nvPr/>
        </p:nvSpPr>
        <p:spPr>
          <a:xfrm>
            <a:off x="5021588" y="1529826"/>
            <a:ext cx="4063679" cy="733313"/>
          </a:xfrm>
          <a:prstGeom prst="rect">
            <a:avLst/>
          </a:prstGeom>
        </p:spPr>
        <p:txBody>
          <a:bodyPr vert="horz" wrap="square" lIns="0" tIns="0" rIns="0" bIns="0" rtlCol="0">
            <a:spAutoFit/>
          </a:bodyPr>
          <a:lstStyle/>
          <a:p>
            <a:pPr marL="0" marR="0">
              <a:lnSpc>
                <a:spcPts val="2174"/>
              </a:lnSpc>
              <a:spcBef>
                <a:spcPts val="0"/>
              </a:spcBef>
              <a:spcAft>
                <a:spcPts val="0"/>
              </a:spcAft>
            </a:pPr>
            <a:r>
              <a:rPr sz="2400" dirty="0">
                <a:solidFill>
                  <a:srgbClr val="C00000"/>
                </a:solidFill>
                <a:latin typeface="VUPCBE+Times-BoldItalic"/>
                <a:cs typeface="VUPCBE+Times-BoldItalic"/>
              </a:rPr>
              <a:t>Jonathan</a:t>
            </a:r>
            <a:r>
              <a:rPr sz="2400" spc="31" dirty="0">
                <a:solidFill>
                  <a:srgbClr val="C00000"/>
                </a:solidFill>
                <a:latin typeface="VUPCBE+Times-BoldItalic"/>
                <a:cs typeface="VUPCBE+Times-BoldItalic"/>
              </a:rPr>
              <a:t> </a:t>
            </a:r>
            <a:r>
              <a:rPr sz="2400" dirty="0">
                <a:solidFill>
                  <a:srgbClr val="C00000"/>
                </a:solidFill>
                <a:latin typeface="VUPCBE+Times-BoldItalic"/>
                <a:cs typeface="VUPCBE+Times-BoldItalic"/>
              </a:rPr>
              <a:t>Swift (1667-1745)</a:t>
            </a:r>
          </a:p>
        </p:txBody>
      </p:sp>
      <p:sp>
        <p:nvSpPr>
          <p:cNvPr id="6" name="object 4"/>
          <p:cNvSpPr txBox="1"/>
          <p:nvPr/>
        </p:nvSpPr>
        <p:spPr>
          <a:xfrm>
            <a:off x="3753485" y="713458"/>
            <a:ext cx="2168755"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14" dirty="0">
              <a:solidFill>
                <a:srgbClr val="C00000"/>
              </a:solidFill>
              <a:latin typeface="NIKMHC+TimesNewRoman,Bold"/>
              <a:cs typeface="NIKMHC+TimesNewRoman,Bold"/>
            </a:endParaRPr>
          </a:p>
        </p:txBody>
      </p:sp>
      <p:sp>
        <p:nvSpPr>
          <p:cNvPr id="7" name="object 4"/>
          <p:cNvSpPr txBox="1"/>
          <p:nvPr/>
        </p:nvSpPr>
        <p:spPr>
          <a:xfrm>
            <a:off x="3905885" y="865858"/>
            <a:ext cx="2168755"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14" dirty="0">
              <a:solidFill>
                <a:srgbClr val="C00000"/>
              </a:solidFill>
              <a:latin typeface="NIKMHC+TimesNewRoman,Bold"/>
              <a:cs typeface="NIKMHC+TimesNewRoman,Bold"/>
            </a:endParaRPr>
          </a:p>
        </p:txBody>
      </p:sp>
    </p:spTree>
  </p:cSld>
  <p:clrMapOvr>
    <a:masterClrMapping/>
  </p:clrMapOvr>
  <p:transition advTm="1216"/>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895348" y="614446"/>
            <a:ext cx="4113202" cy="525785"/>
          </a:xfrm>
          <a:prstGeom prst="rect">
            <a:avLst/>
          </a:prstGeom>
        </p:spPr>
        <p:txBody>
          <a:bodyPr vert="horz" wrap="square" lIns="0" tIns="0" rIns="0" bIns="0" rtlCol="0">
            <a:spAutoFit/>
          </a:bodyPr>
          <a:lstStyle/>
          <a:p>
            <a:pPr>
              <a:lnSpc>
                <a:spcPts val="4147"/>
              </a:lnSpc>
            </a:pPr>
            <a:r>
              <a:rPr lang="sr-Latn-RS" sz="4000" spc="11" dirty="0" smtClean="0">
                <a:solidFill>
                  <a:srgbClr val="CC0000"/>
                </a:solidFill>
                <a:latin typeface="NIKMHC+TimesNewRoman,Bold"/>
              </a:rPr>
              <a:t> </a:t>
            </a:r>
            <a:r>
              <a:rPr lang="en-US" sz="4000" dirty="0" smtClean="0">
                <a:solidFill>
                  <a:srgbClr val="C00000"/>
                </a:solidFill>
                <a:latin typeface="Times New Roman" pitchFamily="18" charset="0"/>
                <a:cs typeface="Times New Roman" pitchFamily="18" charset="0"/>
              </a:rPr>
              <a:t>Types of aging</a:t>
            </a:r>
            <a:endParaRPr sz="4000" spc="-10" dirty="0">
              <a:solidFill>
                <a:srgbClr val="C00000"/>
              </a:solidFill>
              <a:latin typeface="Times New Roman" pitchFamily="18" charset="0"/>
              <a:cs typeface="Times New Roman" pitchFamily="18" charset="0"/>
            </a:endParaRPr>
          </a:p>
        </p:txBody>
      </p:sp>
      <p:sp>
        <p:nvSpPr>
          <p:cNvPr id="4" name="object 4"/>
          <p:cNvSpPr txBox="1"/>
          <p:nvPr/>
        </p:nvSpPr>
        <p:spPr>
          <a:xfrm>
            <a:off x="549271" y="1695650"/>
            <a:ext cx="2711483" cy="872034"/>
          </a:xfrm>
          <a:prstGeom prst="rect">
            <a:avLst/>
          </a:prstGeom>
        </p:spPr>
        <p:txBody>
          <a:bodyPr vert="horz" wrap="square" lIns="0" tIns="0" rIns="0" bIns="0" rtlCol="0">
            <a:spAutoFit/>
          </a:bodyPr>
          <a:lstStyle/>
          <a:p>
            <a:pPr marL="0" marR="0">
              <a:lnSpc>
                <a:spcPts val="3365"/>
              </a:lnSpc>
              <a:spcBef>
                <a:spcPts val="0"/>
              </a:spcBef>
              <a:spcAft>
                <a:spcPts val="0"/>
              </a:spcAft>
            </a:pPr>
            <a:r>
              <a:rPr sz="3250" spc="751" smtClean="0">
                <a:solidFill>
                  <a:srgbClr val="000000"/>
                </a:solidFill>
                <a:latin typeface="Times New Roman"/>
                <a:cs typeface="Times New Roman"/>
              </a:rPr>
              <a:t> </a:t>
            </a:r>
            <a:endParaRPr lang="sr-Latn-RS" sz="3250" spc="751" dirty="0" smtClean="0">
              <a:solidFill>
                <a:srgbClr val="000000"/>
              </a:solidFill>
              <a:latin typeface="Times New Roman"/>
              <a:cs typeface="Times New Roman"/>
            </a:endParaRPr>
          </a:p>
          <a:p>
            <a:pPr>
              <a:lnSpc>
                <a:spcPts val="3365"/>
              </a:lnSpc>
              <a:buFont typeface="Wingdings" pitchFamily="2" charset="2"/>
              <a:buChar char="§"/>
            </a:pP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Biological</a:t>
            </a:r>
            <a:r>
              <a:rPr sz="3250" spc="-805" smtClean="0">
                <a:solidFill>
                  <a:srgbClr val="000000"/>
                </a:solidFill>
                <a:latin typeface="BIIBQK+TimesNewRoman"/>
                <a:cs typeface="BIIBQK+TimesNewRoman"/>
              </a:rPr>
              <a:t> </a:t>
            </a:r>
            <a:endParaRPr sz="3250" spc="-57" dirty="0">
              <a:solidFill>
                <a:srgbClr val="000000"/>
              </a:solidFill>
              <a:latin typeface="BIIBQK+TimesNewRoman"/>
              <a:cs typeface="BIIBQK+TimesNewRoman"/>
            </a:endParaRPr>
          </a:p>
        </p:txBody>
      </p:sp>
      <p:sp>
        <p:nvSpPr>
          <p:cNvPr id="5" name="object 5"/>
          <p:cNvSpPr txBox="1"/>
          <p:nvPr/>
        </p:nvSpPr>
        <p:spPr>
          <a:xfrm>
            <a:off x="533400" y="2286000"/>
            <a:ext cx="3121292" cy="1615827"/>
          </a:xfrm>
          <a:prstGeom prst="rect">
            <a:avLst/>
          </a:prstGeom>
        </p:spPr>
        <p:txBody>
          <a:bodyPr vert="horz" wrap="square" lIns="0" tIns="0" rIns="0" bIns="0" rtlCol="0">
            <a:spAutoFit/>
          </a:bodyPr>
          <a:lstStyle/>
          <a:p>
            <a:pPr marL="8" marR="0">
              <a:lnSpc>
                <a:spcPts val="3365"/>
              </a:lnSpc>
              <a:spcBef>
                <a:spcPts val="0"/>
              </a:spcBef>
              <a:spcAft>
                <a:spcPts val="0"/>
              </a:spcAft>
            </a:pPr>
            <a:r>
              <a:rPr sz="3250" spc="751" smtClean="0">
                <a:solidFill>
                  <a:srgbClr val="000000"/>
                </a:solidFill>
                <a:latin typeface="Times New Roman" pitchFamily="18" charset="0"/>
                <a:cs typeface="Times New Roman" pitchFamily="18" charset="0"/>
              </a:rPr>
              <a:t> </a:t>
            </a:r>
            <a:endParaRPr sz="3250" spc="-86" dirty="0">
              <a:solidFill>
                <a:srgbClr val="000000"/>
              </a:solidFill>
              <a:latin typeface="Times New Roman" pitchFamily="18" charset="0"/>
              <a:cs typeface="Times New Roman" pitchFamily="18" charset="0"/>
            </a:endParaRPr>
          </a:p>
          <a:p>
            <a:pPr>
              <a:lnSpc>
                <a:spcPts val="3363"/>
              </a:lnSpc>
              <a:spcBef>
                <a:spcPts val="1169"/>
              </a:spcBef>
              <a:buFont typeface="Wingdings" pitchFamily="2" charset="2"/>
              <a:buChar char="§"/>
            </a:pP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Psychological</a:t>
            </a:r>
            <a:endParaRPr lang="sr-Latn-RS" sz="2800" dirty="0" smtClean="0">
              <a:latin typeface="Times New Roman" pitchFamily="18" charset="0"/>
              <a:cs typeface="Times New Roman" pitchFamily="18" charset="0"/>
            </a:endParaRPr>
          </a:p>
          <a:p>
            <a:pPr>
              <a:lnSpc>
                <a:spcPts val="3363"/>
              </a:lnSpc>
              <a:spcBef>
                <a:spcPts val="1169"/>
              </a:spcBef>
              <a:buFont typeface="Wingdings" pitchFamily="2" charset="2"/>
              <a:buChar char="§"/>
            </a:pPr>
            <a:r>
              <a:rPr lang="en-US" sz="2800" dirty="0" smtClean="0">
                <a:latin typeface="Times New Roman" pitchFamily="18" charset="0"/>
                <a:cs typeface="Times New Roman" pitchFamily="18" charset="0"/>
              </a:rPr>
              <a:t>  Social</a:t>
            </a:r>
            <a:r>
              <a:rPr lang="sr-Latn-RS" sz="2800" dirty="0" smtClean="0">
                <a:latin typeface="Times New Roman" pitchFamily="18" charset="0"/>
                <a:cs typeface="Times New Roman" pitchFamily="18" charset="0"/>
              </a:rPr>
              <a:t> </a:t>
            </a:r>
            <a:endParaRPr sz="2800" spc="-18" dirty="0">
              <a:solidFill>
                <a:srgbClr val="000000"/>
              </a:solidFill>
              <a:latin typeface="Times New Roman" pitchFamily="18" charset="0"/>
              <a:cs typeface="Times New Roman" pitchFamily="18" charset="0"/>
            </a:endParaRPr>
          </a:p>
        </p:txBody>
      </p:sp>
    </p:spTree>
  </p:cSld>
  <p:clrMapOvr>
    <a:masterClrMapping/>
  </p:clrMapOvr>
  <p:transition advTm="19054"/>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046987" y="614446"/>
            <a:ext cx="5797901" cy="539763"/>
          </a:xfrm>
          <a:prstGeom prst="rect">
            <a:avLst/>
          </a:prstGeom>
        </p:spPr>
        <p:txBody>
          <a:bodyPr vert="horz" wrap="square" lIns="0" tIns="0" rIns="0" bIns="0" rtlCol="0">
            <a:spAutoFit/>
          </a:bodyPr>
          <a:lstStyle/>
          <a:p>
            <a:pPr>
              <a:lnSpc>
                <a:spcPts val="4147"/>
              </a:lnSpc>
            </a:pPr>
            <a:r>
              <a:rPr lang="sr-Latn-RS" sz="4000" spc="-31" dirty="0" smtClean="0">
                <a:solidFill>
                  <a:srgbClr val="CC0000"/>
                </a:solidFill>
                <a:latin typeface="NIKMHC+TimesNewRoman,Bold"/>
              </a:rPr>
              <a:t>   </a:t>
            </a:r>
            <a:r>
              <a:rPr lang="en-US" sz="4400" dirty="0" smtClean="0">
                <a:solidFill>
                  <a:srgbClr val="C00000"/>
                </a:solidFill>
                <a:latin typeface="Times New Roman" pitchFamily="18" charset="0"/>
                <a:cs typeface="Times New Roman" pitchFamily="18" charset="0"/>
              </a:rPr>
              <a:t>"Aging is health"</a:t>
            </a:r>
            <a:r>
              <a:rPr sz="4400" spc="-867" smtClean="0">
                <a:solidFill>
                  <a:srgbClr val="C00000"/>
                </a:solidFill>
                <a:latin typeface="Times New Roman" pitchFamily="18" charset="0"/>
                <a:cs typeface="Times New Roman" pitchFamily="18" charset="0"/>
              </a:rPr>
              <a:t> </a:t>
            </a:r>
            <a:endParaRPr sz="4400" spc="-21" dirty="0">
              <a:solidFill>
                <a:srgbClr val="C00000"/>
              </a:solidFill>
              <a:latin typeface="Times New Roman" pitchFamily="18" charset="0"/>
              <a:cs typeface="Times New Roman" pitchFamily="18" charset="0"/>
            </a:endParaRPr>
          </a:p>
        </p:txBody>
      </p:sp>
      <p:sp>
        <p:nvSpPr>
          <p:cNvPr id="4" name="object 4"/>
          <p:cNvSpPr txBox="1"/>
          <p:nvPr/>
        </p:nvSpPr>
        <p:spPr>
          <a:xfrm>
            <a:off x="549271" y="1676400"/>
            <a:ext cx="8213729" cy="436017"/>
          </a:xfrm>
          <a:prstGeom prst="rect">
            <a:avLst/>
          </a:prstGeom>
        </p:spPr>
        <p:txBody>
          <a:bodyPr vert="horz" wrap="square" lIns="0" tIns="0" rIns="0" bIns="0" rtlCol="0">
            <a:spAutoFit/>
          </a:bodyPr>
          <a:lstStyle/>
          <a:p>
            <a:pPr>
              <a:lnSpc>
                <a:spcPts val="3365"/>
              </a:lnSpc>
            </a:pPr>
            <a:r>
              <a:rPr lang="sr-Cyrl-RS" sz="3250" dirty="0" smtClean="0">
                <a:solidFill>
                  <a:srgbClr val="000000"/>
                </a:solidFill>
                <a:latin typeface="Arial"/>
                <a:cs typeface="Arial"/>
              </a:rPr>
              <a:t>•</a:t>
            </a:r>
            <a:r>
              <a:rPr lang="sr-Cyrl-RS" sz="3250" spc="751" dirty="0" smtClean="0">
                <a:solidFill>
                  <a:srgbClr val="000000"/>
                </a:solidFill>
                <a:latin typeface="Times New Roman"/>
                <a:cs typeface="Times New Roman"/>
              </a:rPr>
              <a:t> </a:t>
            </a:r>
            <a:r>
              <a:rPr lang="en-US" sz="2800" dirty="0" smtClean="0">
                <a:latin typeface="Times New Roman" pitchFamily="18" charset="0"/>
                <a:cs typeface="Times New Roman" pitchFamily="18" charset="0"/>
              </a:rPr>
              <a:t>Gradual reduction of homeostatic reserve</a:t>
            </a:r>
            <a:endParaRPr lang="sr-Cyrl-RS" sz="2800" spc="-18" dirty="0">
              <a:solidFill>
                <a:srgbClr val="000000"/>
              </a:solidFill>
              <a:latin typeface="Times New Roman" pitchFamily="18" charset="0"/>
              <a:cs typeface="Times New Roman" pitchFamily="18" charset="0"/>
            </a:endParaRPr>
          </a:p>
        </p:txBody>
      </p:sp>
    </p:spTree>
  </p:cSld>
  <p:clrMapOvr>
    <a:masterClrMapping/>
  </p:clrMapOvr>
  <p:transition advTm="11679"/>
  <p:timing>
    <p:tnLst>
      <p:par>
        <p:cTn id="1" dur="indefinite" restart="never" nodeType="tmRoot"/>
      </p:par>
    </p:tnLst>
  </p:timing>
</p:sld>
</file>

<file path=ppt/theme/theme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599</TotalTime>
  <Words>3764</Words>
  <Application>Microsoft Office PowerPoint</Application>
  <PresentationFormat>On-screen Show (4:3)</PresentationFormat>
  <Paragraphs>486</Paragraphs>
  <Slides>78</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78</vt:i4>
      </vt:variant>
    </vt:vector>
  </HeadingPairs>
  <TitlesOfParts>
    <vt:vector size="88" baseType="lpstr">
      <vt:lpstr>Arial</vt:lpstr>
      <vt:lpstr>NIKMHC+TimesNewRoman,Bold</vt:lpstr>
      <vt:lpstr>MBFIKR+Times-Roman</vt:lpstr>
      <vt:lpstr>Wingdings</vt:lpstr>
      <vt:lpstr>BIIBQK+TimesNewRoman</vt:lpstr>
      <vt:lpstr>VUPCBE+Times-BoldItalic</vt:lpstr>
      <vt:lpstr>Times New Roman</vt:lpstr>
      <vt:lpstr>Calibri</vt:lpstr>
      <vt:lpstr>QLETWW+Times-Bold</vt:lpstr>
      <vt:lpstr>Theme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PowerPoint</dc:title>
  <dc:creator>Ivan</dc:creator>
  <cp:lastModifiedBy>User</cp:lastModifiedBy>
  <cp:revision>63</cp:revision>
  <dcterms:modified xsi:type="dcterms:W3CDTF">2023-09-10T08:21:56Z</dcterms:modified>
</cp:coreProperties>
</file>